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</p:sldIdLst>
  <p:sldSz cy="6858000" cx="9144000"/>
  <p:notesSz cx="6858000" cy="9144000"/>
  <p:embeddedFontLst>
    <p:embeddedFont>
      <p:font typeface="Anton"/>
      <p:regular r:id="rId91"/>
    </p:embeddedFont>
    <p:embeddedFont>
      <p:font typeface="Playfair Display"/>
      <p:regular r:id="rId92"/>
      <p:bold r:id="rId93"/>
      <p:italic r:id="rId94"/>
      <p:boldItalic r:id="rId95"/>
    </p:embeddedFont>
    <p:embeddedFont>
      <p:font typeface="Permanent Marker"/>
      <p:regular r:id="rId96"/>
    </p:embeddedFont>
    <p:embeddedFont>
      <p:font typeface="Shrikhand"/>
      <p:regular r:id="rId97"/>
    </p:embeddedFont>
    <p:embeddedFont>
      <p:font typeface="Merriweather"/>
      <p:regular r:id="rId98"/>
      <p:bold r:id="rId99"/>
      <p:italic r:id="rId100"/>
      <p:boldItalic r:id="rId10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0757C3D-89B8-4A15-BCCD-EAAB18D59CAA}">
  <a:tblStyle styleId="{A0757C3D-89B8-4A15-BCCD-EAAB18D59CA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D05C68A-227D-4C6E-B688-2A4E4B673C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1" Type="http://schemas.openxmlformats.org/officeDocument/2006/relationships/font" Target="fonts/Merriweather-boldItalic.fntdata"/><Relationship Id="rId100" Type="http://schemas.openxmlformats.org/officeDocument/2006/relationships/font" Target="fonts/Merriweather-italic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font" Target="fonts/PlayfairDisplay-boldItalic.fntdata"/><Relationship Id="rId94" Type="http://schemas.openxmlformats.org/officeDocument/2006/relationships/font" Target="fonts/PlayfairDisplay-italic.fntdata"/><Relationship Id="rId97" Type="http://schemas.openxmlformats.org/officeDocument/2006/relationships/font" Target="fonts/Shrikhand-regular.fntdata"/><Relationship Id="rId96" Type="http://schemas.openxmlformats.org/officeDocument/2006/relationships/font" Target="fonts/PermanentMarker-regular.fntdata"/><Relationship Id="rId11" Type="http://schemas.openxmlformats.org/officeDocument/2006/relationships/slide" Target="slides/slide5.xml"/><Relationship Id="rId99" Type="http://schemas.openxmlformats.org/officeDocument/2006/relationships/font" Target="fonts/Merriweather-bold.fntdata"/><Relationship Id="rId10" Type="http://schemas.openxmlformats.org/officeDocument/2006/relationships/slide" Target="slides/slide4.xml"/><Relationship Id="rId98" Type="http://schemas.openxmlformats.org/officeDocument/2006/relationships/font" Target="fonts/Merriweather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font" Target="fonts/Anton-regular.fntdata"/><Relationship Id="rId90" Type="http://schemas.openxmlformats.org/officeDocument/2006/relationships/slide" Target="slides/slide84.xml"/><Relationship Id="rId93" Type="http://schemas.openxmlformats.org/officeDocument/2006/relationships/font" Target="fonts/PlayfairDisplay-bold.fntdata"/><Relationship Id="rId92" Type="http://schemas.openxmlformats.org/officeDocument/2006/relationships/font" Target="fonts/PlayfairDisplay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714763" y="685800"/>
            <a:ext cx="3429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Shape 4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Shape 47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Shape 4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Shape 506"/>
          <p:cNvSpPr/>
          <p:nvPr>
            <p:ph idx="2" type="sldImg"/>
          </p:nvPr>
        </p:nvSpPr>
        <p:spPr>
          <a:xfrm>
            <a:off x="1143213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Shape 5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Shape 51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Shape 520"/>
          <p:cNvSpPr/>
          <p:nvPr>
            <p:ph idx="2" type="sldImg"/>
          </p:nvPr>
        </p:nvSpPr>
        <p:spPr>
          <a:xfrm>
            <a:off x="1143213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Shape 5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Shape 52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Shape 53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Shape 542"/>
          <p:cNvSpPr/>
          <p:nvPr>
            <p:ph idx="2" type="sldImg"/>
          </p:nvPr>
        </p:nvSpPr>
        <p:spPr>
          <a:xfrm>
            <a:off x="1143213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Shape 5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Shape 55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Shape 5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Shape 5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Shape 57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Shape 5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Shape 58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Shape 59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Shape 5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Shape 59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Shape 6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Shape 61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Shape 6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Shape 61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Shape 6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Shape 62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Shape 6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Shape 63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Shape 64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Shape 6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Shape 64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Shape 6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Shape 65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Shape 6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Shape 66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Shape 6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Shape 67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Shape 6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Shape 67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Shape 6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Shape 68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Shape 6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Shape 69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Shape 7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Shape 70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Shape 7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Shape 70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5" name="Shape 715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6" name="Shape 71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hs_title_v3.jpg"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type="ctrTitle"/>
          </p:nvPr>
        </p:nvSpPr>
        <p:spPr>
          <a:xfrm>
            <a:off x="433280" y="4389438"/>
            <a:ext cx="5853547" cy="960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433280" y="5384800"/>
            <a:ext cx="5853547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1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3810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80975" lvl="2" marL="561975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09550" lvl="3" marL="7683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80975" lvl="4" marL="968375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74625" lvl="5" marL="150812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4625" lvl="6" marL="196532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74625" lvl="7" marL="242252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74625" lvl="8" marL="287972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4326" y="160338"/>
            <a:ext cx="5832280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2381250" y="-452437"/>
            <a:ext cx="4391025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 rot="5400000">
            <a:off x="4851400" y="2017713"/>
            <a:ext cx="5845175" cy="2130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 rot="5400000">
            <a:off x="512763" y="-38099"/>
            <a:ext cx="5845175" cy="6242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hs_title_v3.jpg" id="73" name="Shape 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type="ctrTitle"/>
          </p:nvPr>
        </p:nvSpPr>
        <p:spPr>
          <a:xfrm>
            <a:off x="433280" y="4389438"/>
            <a:ext cx="5853547" cy="960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subTitle"/>
          </p:nvPr>
        </p:nvSpPr>
        <p:spPr>
          <a:xfrm>
            <a:off x="433280" y="5384800"/>
            <a:ext cx="5853547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1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3810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80975" lvl="2" marL="561975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09550" lvl="3" marL="7683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80975" lvl="4" marL="968375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74625" lvl="5" marL="150812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74625" lvl="6" marL="196532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74625" lvl="7" marL="242252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74625" lvl="8" marL="287972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hs_bkg02.jpg" id="77" name="Shape 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type="title"/>
          </p:nvPr>
        </p:nvSpPr>
        <p:spPr>
          <a:xfrm>
            <a:off x="314326" y="160338"/>
            <a:ext cx="5832280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hs_bkg03.jpg" id="81" name="Shape 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type="title"/>
          </p:nvPr>
        </p:nvSpPr>
        <p:spPr>
          <a:xfrm>
            <a:off x="314326" y="160338"/>
            <a:ext cx="5832280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4325" y="1614488"/>
            <a:ext cx="4186238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168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652963" y="1614488"/>
            <a:ext cx="4186237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168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hs_bkg02.jpg" id="87" name="Shape 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>
            <p:ph type="title"/>
          </p:nvPr>
        </p:nvSpPr>
        <p:spPr>
          <a:xfrm>
            <a:off x="314326" y="160338"/>
            <a:ext cx="5832280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hs_bkg03.jpg" id="96" name="Shape 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4326" y="126170"/>
            <a:ext cx="5760750" cy="691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hs_bkg02.jpg" id="20" name="Shape 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>
            <p:ph type="title"/>
          </p:nvPr>
        </p:nvSpPr>
        <p:spPr>
          <a:xfrm>
            <a:off x="314326" y="160338"/>
            <a:ext cx="5832280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/>
          <p:nvPr>
            <p:ph idx="2" type="pic"/>
          </p:nvPr>
        </p:nvSpPr>
        <p:spPr>
          <a:xfrm>
            <a:off x="1792288" y="1163105"/>
            <a:ext cx="5486400" cy="35644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1792288" y="5502870"/>
            <a:ext cx="5486400" cy="6693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4326" y="160338"/>
            <a:ext cx="5832280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 rot="5400000">
            <a:off x="2381250" y="-452437"/>
            <a:ext cx="4391025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4851400" y="2017713"/>
            <a:ext cx="5845175" cy="2130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512763" y="-38099"/>
            <a:ext cx="5845175" cy="6242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hs_bkg03.jpg" id="24" name="Shape 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>
            <p:ph type="title"/>
          </p:nvPr>
        </p:nvSpPr>
        <p:spPr>
          <a:xfrm>
            <a:off x="314326" y="160338"/>
            <a:ext cx="5832280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4325" y="1614488"/>
            <a:ext cx="4186238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168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652963" y="1614488"/>
            <a:ext cx="4186237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168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hs_bkg02.jpg" id="30" name="Shape 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>
            <p:ph type="title"/>
          </p:nvPr>
        </p:nvSpPr>
        <p:spPr>
          <a:xfrm>
            <a:off x="314326" y="160338"/>
            <a:ext cx="5832280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hs_bkg03.jpg" id="39" name="Shape 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4326" y="126170"/>
            <a:ext cx="5760750" cy="691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/>
          <p:nvPr>
            <p:ph idx="2" type="pic"/>
          </p:nvPr>
        </p:nvSpPr>
        <p:spPr>
          <a:xfrm>
            <a:off x="1792288" y="1163105"/>
            <a:ext cx="5486400" cy="35644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1792288" y="5502870"/>
            <a:ext cx="5486400" cy="6693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5.jpg"/><Relationship Id="rId2" Type="http://schemas.openxmlformats.org/officeDocument/2006/relationships/image" Target="../media/image11.jp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hs_bkg01a.jpg" id="10" name="Shape 10"/>
          <p:cNvPicPr preferRelativeResize="0"/>
          <p:nvPr/>
        </p:nvPicPr>
        <p:blipFill/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314326" y="160338"/>
            <a:ext cx="5832280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chs_bkg01a.jpg" id="67" name="Shape 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314326" y="160338"/>
            <a:ext cx="5832280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png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2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0.png"/><Relationship Id="rId4" Type="http://schemas.openxmlformats.org/officeDocument/2006/relationships/image" Target="../media/image30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5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9.xml"/><Relationship Id="rId3" Type="http://schemas.openxmlformats.org/officeDocument/2006/relationships/hyperlink" Target="http://thevhscollaborative/catalo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4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29.png"/><Relationship Id="rId5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279180" y="937338"/>
            <a:ext cx="58536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 of 2019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Junior College Night</a:t>
            </a:r>
            <a:endParaRPr/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279200" y="2369325"/>
            <a:ext cx="63921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/>
              <a:t>February 2018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/>
              <a:t>Mrs. Beth Walter/Mrs. Whitney Niles (Students A-F)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/>
              <a:t>Mr. Mike Moffitt (Students G-O)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/>
              <a:t>Mrs. Tara Maka (Students P-Z)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/>
              <a:t>Mr. Albert Spiegel ‘95 (Director of Scheduling)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/>
          </a:p>
          <a:p>
            <a:pPr indent="-63500" lvl="0" marL="1905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 u="sng">
                <a:solidFill>
                  <a:srgbClr val="FFFFFF"/>
                </a:solidFill>
              </a:rPr>
              <a:t>goo.gl/wegEQQ</a:t>
            </a:r>
            <a:endParaRPr b="1" sz="3600" u="sng">
              <a:solidFill>
                <a:srgbClr val="FFFFFF"/>
              </a:solidFill>
            </a:endParaRPr>
          </a:p>
          <a:p>
            <a:pPr indent="-63500" lvl="0" marL="1905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7325" y="5336275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College Search on Naviance</a:t>
            </a:r>
            <a:endParaRPr/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259950" y="1219700"/>
            <a:ext cx="8524800" cy="51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Search for schools using the various filters: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Type of School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Location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Campus Size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Activities</a:t>
            </a:r>
            <a:r>
              <a:rPr lang="en-US" sz="1800"/>
              <a:t> and Sports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Majors and Academics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Admissions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Cost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Special Programs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College Profile</a:t>
            </a: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25" y="1331621"/>
            <a:ext cx="8437475" cy="502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Class of 2018</a:t>
            </a:r>
            <a:r>
              <a:rPr b="1" lang="en-US"/>
              <a:t> College Timeline </a:t>
            </a:r>
            <a:endParaRPr b="1"/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148525" y="1644067"/>
            <a:ext cx="3502500" cy="16680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SPRING:</a:t>
            </a:r>
            <a:endParaRPr sz="11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eorgia"/>
              <a:buChar char="●"/>
            </a:pPr>
            <a:r>
              <a:rPr lang="en-US" sz="1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Attend College Open Houses/Visit Schools</a:t>
            </a:r>
            <a:endParaRPr sz="11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eorgia"/>
              <a:buChar char="●"/>
            </a:pPr>
            <a:r>
              <a:rPr lang="en-US" sz="1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Develop College List</a:t>
            </a:r>
            <a:endParaRPr sz="11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eorgia"/>
              <a:buChar char="●"/>
            </a:pPr>
            <a:r>
              <a:rPr lang="en-US" sz="1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Register &amp; take ACT/SAT</a:t>
            </a:r>
            <a:endParaRPr sz="11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eorgia"/>
              <a:buChar char="●"/>
            </a:pPr>
            <a:r>
              <a:rPr lang="en-US" sz="1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Take Subject tests if needed</a:t>
            </a:r>
            <a:endParaRPr sz="11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2037050" y="4666067"/>
            <a:ext cx="3657600" cy="1835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Georgia"/>
                <a:ea typeface="Georgia"/>
                <a:cs typeface="Georgia"/>
                <a:sym typeface="Georgia"/>
              </a:rPr>
              <a:t>SEPTEMBER-DECEMBER: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-234950" lvl="0" marL="342900" rtl="0">
              <a:spcBef>
                <a:spcPts val="0"/>
              </a:spcBef>
              <a:spcAft>
                <a:spcPts val="0"/>
              </a:spcAft>
              <a:buSzPts val="1100"/>
              <a:buFont typeface="Georgia"/>
              <a:buChar char="●"/>
            </a:pPr>
            <a:r>
              <a:rPr lang="en-US" sz="1100">
                <a:latin typeface="Georgia"/>
                <a:ea typeface="Georgia"/>
                <a:cs typeface="Georgia"/>
                <a:sym typeface="Georgia"/>
              </a:rPr>
              <a:t>Complete CSS  PROFILE/ FAFSA online (Oct.1)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-234950" lvl="0" marL="342900" rtl="0">
              <a:spcBef>
                <a:spcPts val="0"/>
              </a:spcBef>
              <a:spcAft>
                <a:spcPts val="0"/>
              </a:spcAft>
              <a:buSzPts val="1100"/>
              <a:buFont typeface="Georgia"/>
              <a:buChar char="●"/>
            </a:pPr>
            <a:r>
              <a:rPr lang="en-US" sz="1100">
                <a:latin typeface="Georgia"/>
                <a:ea typeface="Georgia"/>
                <a:cs typeface="Georgia"/>
                <a:sym typeface="Georgia"/>
              </a:rPr>
              <a:t>Meet College Reps., Interview, Attend over-nights, Official Visits, etc.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-234950" lvl="0" marL="342900" rtl="0">
              <a:spcBef>
                <a:spcPts val="0"/>
              </a:spcBef>
              <a:spcAft>
                <a:spcPts val="0"/>
              </a:spcAft>
              <a:buSzPts val="1100"/>
              <a:buFont typeface="Georgia"/>
              <a:buChar char="●"/>
            </a:pPr>
            <a:r>
              <a:rPr lang="en-US" sz="1100">
                <a:latin typeface="Georgia"/>
                <a:ea typeface="Georgia"/>
                <a:cs typeface="Georgia"/>
                <a:sym typeface="Georgia"/>
              </a:rPr>
              <a:t>Finalize list of Colleges- Choose EA, ED, Rolling Admission Plan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-234950" lvl="0" marL="342900" rtl="0">
              <a:spcBef>
                <a:spcPts val="0"/>
              </a:spcBef>
              <a:spcAft>
                <a:spcPts val="0"/>
              </a:spcAft>
              <a:buSzPts val="1100"/>
              <a:buFont typeface="Georgia"/>
              <a:buChar char="●"/>
            </a:pPr>
            <a:r>
              <a:rPr lang="en-US" sz="1100">
                <a:latin typeface="Georgia"/>
                <a:ea typeface="Georgia"/>
                <a:cs typeface="Georgia"/>
                <a:sym typeface="Georgia"/>
              </a:rPr>
              <a:t>Take Final ACT/SAT test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			</a:t>
            </a:r>
            <a:endParaRPr sz="9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11" name="Shape 211"/>
          <p:cNvSpPr txBox="1"/>
          <p:nvPr/>
        </p:nvSpPr>
        <p:spPr>
          <a:xfrm>
            <a:off x="3963750" y="2244867"/>
            <a:ext cx="4029900" cy="1067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Georgia"/>
                <a:ea typeface="Georgia"/>
                <a:cs typeface="Georgia"/>
                <a:sym typeface="Georgia"/>
              </a:rPr>
              <a:t>JANUARY: 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-234950" lvl="0" marL="342900" rtl="0">
              <a:spcBef>
                <a:spcPts val="0"/>
              </a:spcBef>
              <a:spcAft>
                <a:spcPts val="0"/>
              </a:spcAft>
              <a:buSzPts val="1100"/>
              <a:buFont typeface="Georgia"/>
              <a:buChar char="●"/>
            </a:pPr>
            <a:r>
              <a:rPr lang="en-US" sz="1100">
                <a:latin typeface="Georgia"/>
                <a:ea typeface="Georgia"/>
                <a:cs typeface="Georgia"/>
                <a:sym typeface="Georgia"/>
              </a:rPr>
              <a:t>File FAFSA online by Feb. 15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-234950" lvl="0" marL="342900" rtl="0">
              <a:spcBef>
                <a:spcPts val="0"/>
              </a:spcBef>
              <a:spcAft>
                <a:spcPts val="0"/>
              </a:spcAft>
              <a:buSzPts val="1100"/>
              <a:buFont typeface="Georgia"/>
              <a:buChar char="●"/>
            </a:pPr>
            <a:r>
              <a:rPr lang="en-US" sz="1100">
                <a:latin typeface="Georgia"/>
                <a:ea typeface="Georgia"/>
                <a:cs typeface="Georgia"/>
                <a:sym typeface="Georgia"/>
              </a:rPr>
              <a:t>Apply for local scholarships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4863100" y="3091267"/>
            <a:ext cx="3657600" cy="157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Georgia"/>
                <a:ea typeface="Georgia"/>
                <a:cs typeface="Georgia"/>
                <a:sym typeface="Georgia"/>
              </a:rPr>
              <a:t>FEBRUARY-MAY: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-234950" lvl="0" marL="342900" rtl="0">
              <a:spcBef>
                <a:spcPts val="0"/>
              </a:spcBef>
              <a:spcAft>
                <a:spcPts val="0"/>
              </a:spcAft>
              <a:buSzPts val="1100"/>
              <a:buFont typeface="Georgia"/>
              <a:buChar char="●"/>
            </a:pPr>
            <a:r>
              <a:rPr lang="en-US" sz="1100">
                <a:latin typeface="Georgia"/>
                <a:ea typeface="Georgia"/>
                <a:cs typeface="Georgia"/>
                <a:sym typeface="Georgia"/>
              </a:rPr>
              <a:t>Early February -  Mid-Year Reports Sent to Colleges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-234950" lvl="0" marL="342900" rtl="0">
              <a:spcBef>
                <a:spcPts val="0"/>
              </a:spcBef>
              <a:spcAft>
                <a:spcPts val="0"/>
              </a:spcAft>
              <a:buSzPts val="1100"/>
              <a:buFont typeface="Georgia"/>
              <a:buChar char="●"/>
            </a:pPr>
            <a:r>
              <a:rPr lang="en-US" sz="1100">
                <a:latin typeface="Georgia"/>
                <a:ea typeface="Georgia"/>
                <a:cs typeface="Georgia"/>
                <a:sym typeface="Georgia"/>
              </a:rPr>
              <a:t>Waitlisted? Deferred? See your counselor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1205500" y="3091267"/>
            <a:ext cx="3657600" cy="157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Georgia"/>
                <a:ea typeface="Georgia"/>
                <a:cs typeface="Georgia"/>
                <a:sym typeface="Georgia"/>
              </a:rPr>
              <a:t>SUMMER INTO SENIOR YEAR: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Georgia"/>
              <a:buChar char="●"/>
            </a:pPr>
            <a:r>
              <a:rPr lang="en-US" sz="1100">
                <a:latin typeface="Georgia"/>
                <a:ea typeface="Georgia"/>
                <a:cs typeface="Georgia"/>
                <a:sym typeface="Georgia"/>
              </a:rPr>
              <a:t>Common App. available to begin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Georgia"/>
              <a:buChar char="●"/>
            </a:pPr>
            <a:r>
              <a:rPr lang="en-US" sz="1100">
                <a:latin typeface="Georgia"/>
                <a:ea typeface="Georgia"/>
                <a:cs typeface="Georgia"/>
                <a:sym typeface="Georgia"/>
              </a:rPr>
              <a:t>Work on completing essays/supplements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Georgia"/>
              <a:buChar char="●"/>
            </a:pPr>
            <a:r>
              <a:rPr lang="en-US" sz="1100">
                <a:latin typeface="Georgia"/>
                <a:ea typeface="Georgia"/>
                <a:cs typeface="Georgia"/>
                <a:sym typeface="Georgia"/>
              </a:rPr>
              <a:t>Finalize teacher recommendations verbally and provide them with information they require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Georgia"/>
              <a:buChar char="●"/>
            </a:pPr>
            <a:r>
              <a:rPr lang="en-US" sz="1100">
                <a:latin typeface="Georgia"/>
                <a:ea typeface="Georgia"/>
                <a:cs typeface="Georgia"/>
                <a:sym typeface="Georgia"/>
              </a:rPr>
              <a:t>Finalize your working resume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309600" y="2815392"/>
            <a:ext cx="8524800" cy="16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/>
              <a:t>Step 2: Visit Colleges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Campus Visits</a:t>
            </a:r>
            <a:endParaRPr/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244850" y="1180025"/>
            <a:ext cx="8524800" cy="52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 Best to visit when school is in session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Winter/Easter breaks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Senior </a:t>
            </a:r>
            <a:r>
              <a:rPr lang="en-US" sz="1800"/>
              <a:t>privilege</a:t>
            </a:r>
            <a:r>
              <a:rPr lang="en-US" sz="1800"/>
              <a:t>: 2 excused </a:t>
            </a:r>
            <a:r>
              <a:rPr lang="en-US" sz="1800"/>
              <a:t>absences</a:t>
            </a:r>
            <a:r>
              <a:rPr lang="en-US" sz="1800"/>
              <a:t> for college visits - make sure to get a letter from the college</a:t>
            </a:r>
            <a:endParaRPr sz="1800"/>
          </a:p>
          <a:p>
            <a:pPr indent="0" lvl="0" marL="45720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Sign up for an interview</a:t>
            </a:r>
            <a:endParaRPr sz="18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Take notes, </a:t>
            </a:r>
            <a:r>
              <a:rPr lang="en-US" sz="1800"/>
              <a:t>ask</a:t>
            </a:r>
            <a:r>
              <a:rPr lang="en-US" sz="1800"/>
              <a:t> questions, evaluate what you see and hear, and take pictures!</a:t>
            </a:r>
            <a:endParaRPr sz="18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Try not to judge the school based on the tour guide, weather, etc.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3200"/>
            <a:ext cx="4019850" cy="64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000" y="203200"/>
            <a:ext cx="4139925" cy="645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8075" y="0"/>
            <a:ext cx="4745925" cy="64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398076" cy="64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College Visits to Bergen Catholic</a:t>
            </a:r>
            <a:endParaRPr/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314325" y="2152651"/>
            <a:ext cx="8524875" cy="58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75" y="1164317"/>
            <a:ext cx="8544101" cy="5240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College Fairs</a:t>
            </a:r>
            <a:endParaRPr/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205425" y="1213650"/>
            <a:ext cx="8698800" cy="49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/>
              <a:t>Bergen Catholic Jesuit College Tour</a:t>
            </a:r>
            <a:endParaRPr sz="1600" u="sng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April 29, 2017	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8:47 - 2nd period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Hoehl Gymnasium - Juniors only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u="sng"/>
              <a:t>Immaculate Heart Academy</a:t>
            </a:r>
            <a:endParaRPr sz="1600" u="sng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Annual Spring College Fair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April 10, 2018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7-9pm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IHA Gymnasium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/>
              <a:t>New Jersey National College Fair</a:t>
            </a:r>
            <a:endParaRPr b="1" sz="1600" u="sng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Meadowlands Exposition Center at Harmon Meadows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355 Plaza Drive, </a:t>
            </a:r>
            <a:r>
              <a:rPr lang="en-US" sz="1600"/>
              <a:t>Secaucus</a:t>
            </a:r>
            <a:r>
              <a:rPr lang="en-US" sz="1600"/>
              <a:t>, NJ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Fair Hours: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00000"/>
                </a:solidFill>
              </a:rPr>
              <a:t>Wednesday, April 25, 2018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00000"/>
                </a:solidFill>
              </a:rPr>
              <a:t>9 am to 12 pm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00000"/>
                </a:solidFill>
              </a:rPr>
              <a:t>5 pm to 8 pm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74049"/>
              </a:solidFill>
              <a:highlight>
                <a:srgbClr val="B4D6F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274826" y="111084"/>
            <a:ext cx="583230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Getting the most out of the College Fair</a:t>
            </a:r>
            <a:endParaRPr sz="2200"/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274825" y="1086001"/>
            <a:ext cx="8524800" cy="58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Bring a pen and notebook for notes and a bag to collect literature</a:t>
            </a:r>
            <a:endParaRPr/>
          </a:p>
          <a:p>
            <a:pPr indent="0" lvl="0" mar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Print out self-</a:t>
            </a:r>
            <a:r>
              <a:rPr lang="en-US"/>
              <a:t>addressed</a:t>
            </a:r>
            <a:r>
              <a:rPr lang="en-US"/>
              <a:t> labels with all relevant personal information including your high school name - this way you will spend more time talking to representatives and less time filling out contact cards!</a:t>
            </a:r>
            <a:endParaRPr/>
          </a:p>
          <a:p>
            <a:pPr indent="0" lvl="0" mar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Be prepared with questions to ask the representatives about their school</a:t>
            </a:r>
            <a:endParaRPr/>
          </a:p>
          <a:p>
            <a:pPr indent="0" lvl="0" mar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Remember to pick up business cards of any representatives that you speak with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Tonight’s Presentation</a:t>
            </a:r>
            <a:endParaRPr/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09600" y="1273617"/>
            <a:ext cx="8524800" cy="1347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rgbClr val="000000"/>
                </a:solidFill>
              </a:rPr>
              <a:t>goo.gl/wegEQQ</a:t>
            </a:r>
            <a:endParaRPr sz="4800" u="sng">
              <a:solidFill>
                <a:srgbClr val="000000"/>
              </a:solidFill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050" y="2889349"/>
            <a:ext cx="3369900" cy="33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309600" y="2815392"/>
            <a:ext cx="8524800" cy="16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/>
              <a:t>Step 3: Refine and Balance the List!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Refine and Balance the List!</a:t>
            </a:r>
            <a:endParaRPr/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822950" y="1845733"/>
            <a:ext cx="7543800" cy="45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Importance of a well balanced list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Identify likelihood of admission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Safety, target, reach list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6-8 applications</a:t>
            </a:r>
            <a:endParaRPr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Use the quantifiables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GPA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SAT/ACT scores</a:t>
            </a:r>
            <a:endParaRPr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2 safeties = less stress</a:t>
            </a:r>
            <a:endParaRPr/>
          </a:p>
          <a:p>
            <a: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More likely to receive scholarship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195826" y="95259"/>
            <a:ext cx="583230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Compare personal statistics to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National Data on Naviance</a:t>
            </a:r>
            <a:endParaRPr/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75" y="1379525"/>
            <a:ext cx="8516800" cy="46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800" y="1088172"/>
            <a:ext cx="5756675" cy="550294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you compare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Scattergrams</a:t>
            </a:r>
            <a:endParaRPr/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314325" y="1224415"/>
            <a:ext cx="85248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Reach</a:t>
            </a:r>
            <a:endParaRPr/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975" y="1865154"/>
            <a:ext cx="7185501" cy="40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Scattergrams</a:t>
            </a:r>
            <a:endParaRPr/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314325" y="1224415"/>
            <a:ext cx="85248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Target School</a:t>
            </a:r>
            <a:endParaRPr/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2215915"/>
            <a:ext cx="7058025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Scattergrams</a:t>
            </a:r>
            <a:endParaRPr/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314325" y="1224415"/>
            <a:ext cx="8524800" cy="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Safety School</a:t>
            </a:r>
            <a:endParaRPr/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75" y="1889340"/>
            <a:ext cx="7762699" cy="4489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309600" y="2815392"/>
            <a:ext cx="8524800" cy="16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/>
              <a:t>Step 4: Plan for Testing</a:t>
            </a:r>
            <a:endParaRPr sz="3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College Entrance Exams</a:t>
            </a:r>
            <a:endParaRPr/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89325" y="1097225"/>
            <a:ext cx="8971800" cy="57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Know which tests are required for admission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SAT: Components include critical reading, math, and writing (optional)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ACT: </a:t>
            </a:r>
            <a:r>
              <a:rPr lang="en-US" sz="2000"/>
              <a:t>Components</a:t>
            </a:r>
            <a:r>
              <a:rPr lang="en-US" sz="2000"/>
              <a:t> include reading, math, science reasoning and English (essay optional)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SAT Subject </a:t>
            </a:r>
            <a:r>
              <a:rPr lang="en-US" sz="2000"/>
              <a:t>tests:</a:t>
            </a:r>
            <a:r>
              <a:rPr lang="en-US" sz="2000"/>
              <a:t> Measure knowledge and skills in particular areas (</a:t>
            </a:r>
            <a:r>
              <a:rPr lang="en-US" sz="2000"/>
              <a:t>History</a:t>
            </a:r>
            <a:r>
              <a:rPr lang="en-US" sz="2000"/>
              <a:t>, Literature, Language, Science, Math, Foreign Language)</a:t>
            </a:r>
            <a:endParaRPr sz="2000"/>
          </a:p>
          <a:p>
            <a:pPr indent="0" lvl="0" marL="45720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Register for the SAT/ACT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When? </a:t>
            </a:r>
            <a:endParaRPr sz="2000"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SAT/ACT - Spring</a:t>
            </a:r>
            <a:endParaRPr sz="2000"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SAT subject tests - May/June</a:t>
            </a:r>
            <a:endParaRPr sz="2000"/>
          </a:p>
          <a:p>
            <a:pPr indent="0" lvl="0" marL="91440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en-US">
                <a:solidFill>
                  <a:srgbClr val="FF0000"/>
                </a:solidFill>
              </a:rPr>
              <a:t>SAT/ACT/SUBJECT TESTS: Student’s </a:t>
            </a:r>
            <a:r>
              <a:rPr lang="en-US">
                <a:solidFill>
                  <a:srgbClr val="FF0000"/>
                </a:solidFill>
              </a:rPr>
              <a:t>responsibility</a:t>
            </a:r>
            <a:r>
              <a:rPr lang="en-US">
                <a:solidFill>
                  <a:srgbClr val="FF0000"/>
                </a:solidFill>
              </a:rPr>
              <a:t> to send scores to the colleges from ACT or College Board!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38" y="930650"/>
            <a:ext cx="389956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106" y="930650"/>
            <a:ext cx="409745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213325" y="160350"/>
            <a:ext cx="59478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Junior Year and Senior Year Checklists</a:t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25" y="1104650"/>
            <a:ext cx="4479101" cy="558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1625" y="1347050"/>
            <a:ext cx="4241125" cy="4949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775" y="158835"/>
            <a:ext cx="5427249" cy="65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SAT Test Dates</a:t>
            </a:r>
            <a:endParaRPr/>
          </a:p>
        </p:txBody>
      </p:sp>
      <p:graphicFrame>
        <p:nvGraphicFramePr>
          <p:cNvPr id="337" name="Shape 337"/>
          <p:cNvGraphicFramePr/>
          <p:nvPr/>
        </p:nvGraphicFramePr>
        <p:xfrm>
          <a:off x="1402900" y="2673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{A0757C3D-89B8-4A15-BCCD-EAAB18D59CAA}</a:tableStyleId>
              </a:tblPr>
              <a:tblGrid>
                <a:gridCol w="3167075"/>
                <a:gridCol w="3622250"/>
              </a:tblGrid>
              <a:tr h="397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333333"/>
                          </a:solidFill>
                        </a:rPr>
                        <a:t>Test Date</a:t>
                      </a:r>
                      <a:endParaRPr b="1" sz="1100">
                        <a:solidFill>
                          <a:srgbClr val="333333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333333"/>
                          </a:solidFill>
                        </a:rPr>
                        <a:t>Registration Deadline</a:t>
                      </a:r>
                      <a:endParaRPr b="1" sz="1100">
                        <a:solidFill>
                          <a:srgbClr val="333333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7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33333"/>
                          </a:solidFill>
                        </a:rPr>
                        <a:t>March 10, 2018</a:t>
                      </a:r>
                      <a:endParaRPr sz="1100">
                        <a:solidFill>
                          <a:srgbClr val="333333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33333"/>
                          </a:solidFill>
                        </a:rPr>
                        <a:t>February 9, 2018</a:t>
                      </a:r>
                      <a:endParaRPr sz="1100">
                        <a:solidFill>
                          <a:srgbClr val="333333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7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33333"/>
                          </a:solidFill>
                        </a:rPr>
                        <a:t>May 5, 2018</a:t>
                      </a:r>
                      <a:endParaRPr sz="1100">
                        <a:solidFill>
                          <a:srgbClr val="333333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33333"/>
                          </a:solidFill>
                        </a:rPr>
                        <a:t>April 6, 2018</a:t>
                      </a:r>
                      <a:endParaRPr sz="1100">
                        <a:solidFill>
                          <a:srgbClr val="333333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7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33333"/>
                          </a:solidFill>
                        </a:rPr>
                        <a:t>June 2, 2018</a:t>
                      </a:r>
                      <a:endParaRPr sz="1100">
                        <a:solidFill>
                          <a:srgbClr val="333333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33333"/>
                          </a:solidFill>
                        </a:rPr>
                        <a:t>May 3, 2018</a:t>
                      </a:r>
                      <a:endParaRPr sz="1100">
                        <a:solidFill>
                          <a:srgbClr val="333333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7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33333"/>
                          </a:solidFill>
                        </a:rPr>
                        <a:t>August 25, 2018</a:t>
                      </a:r>
                      <a:endParaRPr sz="1100">
                        <a:solidFill>
                          <a:srgbClr val="333333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33333"/>
                          </a:solidFill>
                        </a:rPr>
                        <a:t>**Anticipated test date</a:t>
                      </a:r>
                      <a:endParaRPr sz="1100">
                        <a:solidFill>
                          <a:srgbClr val="333333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5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33333"/>
                          </a:solidFill>
                        </a:rPr>
                        <a:t>October 6, 2018</a:t>
                      </a:r>
                      <a:endParaRPr sz="1100">
                        <a:solidFill>
                          <a:srgbClr val="333333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33333"/>
                          </a:solidFill>
                        </a:rPr>
                        <a:t>**Anticipated test date</a:t>
                      </a:r>
                      <a:endParaRPr sz="1100">
                        <a:solidFill>
                          <a:srgbClr val="333333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5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33333"/>
                          </a:solidFill>
                        </a:rPr>
                        <a:t>November 3, 2018</a:t>
                      </a:r>
                      <a:endParaRPr sz="1100">
                        <a:solidFill>
                          <a:srgbClr val="333333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33333"/>
                          </a:solidFill>
                        </a:rPr>
                        <a:t>**Anticipated test date</a:t>
                      </a:r>
                      <a:endParaRPr sz="1100">
                        <a:solidFill>
                          <a:srgbClr val="333333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5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33333"/>
                          </a:solidFill>
                        </a:rPr>
                        <a:t>December 1, 2018</a:t>
                      </a:r>
                      <a:endParaRPr sz="1100">
                        <a:solidFill>
                          <a:srgbClr val="333333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33333"/>
                          </a:solidFill>
                        </a:rPr>
                        <a:t>**Anticipated test date</a:t>
                      </a:r>
                      <a:endParaRPr sz="1100">
                        <a:solidFill>
                          <a:srgbClr val="333333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38" name="Shape 338"/>
          <p:cNvSpPr txBox="1"/>
          <p:nvPr/>
        </p:nvSpPr>
        <p:spPr>
          <a:xfrm>
            <a:off x="813825" y="1349775"/>
            <a:ext cx="79893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Register for the SAT online through www.collegeboard.com</a:t>
            </a:r>
            <a:endParaRPr sz="3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 Test Dates</a:t>
            </a:r>
            <a:endParaRPr/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949525" y="952775"/>
            <a:ext cx="7076400" cy="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/>
              <a:t>Register online at www.act.org</a:t>
            </a:r>
            <a:endParaRPr sz="3600"/>
          </a:p>
        </p:txBody>
      </p:sp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100" y="1779900"/>
            <a:ext cx="6487251" cy="498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SAT/ACT Concordance Chart</a:t>
            </a:r>
            <a:endParaRPr/>
          </a:p>
        </p:txBody>
      </p:sp>
      <p:pic>
        <p:nvPicPr>
          <p:cNvPr id="352" name="Shape 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025" y="1144225"/>
            <a:ext cx="6824526" cy="528967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/>
          <p:nvPr/>
        </p:nvSpPr>
        <p:spPr>
          <a:xfrm>
            <a:off x="5528075" y="6540300"/>
            <a:ext cx="35532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Source: http://www.compassprep.com/comparing-act-and-new-sat-scores/</a:t>
            </a:r>
            <a:endParaRPr sz="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203726" y="95259"/>
            <a:ext cx="583230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Not all schools Require SAT/ACT Scores</a:t>
            </a:r>
            <a:endParaRPr sz="2000"/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309600" y="1269325"/>
            <a:ext cx="8524800" cy="45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900 four-year colleges and universities do not use the SAT or ACT to admit substantial numbers of bachelor-degree applicants.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3200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www.fairtest.org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small sample of schools that do not require the SAT/ACT</a:t>
            </a:r>
            <a:endParaRPr/>
          </a:p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164200" y="1101825"/>
            <a:ext cx="4619400" cy="56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>
              <a:spcBef>
                <a:spcPts val="168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Bates College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Bowdoin College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Bryant University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Connecticut College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College of the Holy Cross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DeSales University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Drew University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Drexel University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Fairfield University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Franklin and Marshall College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Georgian</a:t>
            </a:r>
            <a:r>
              <a:rPr lang="en-US" sz="2300"/>
              <a:t> Court University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Gettysburg</a:t>
            </a:r>
            <a:r>
              <a:rPr lang="en-US" sz="2300"/>
              <a:t> College</a:t>
            </a:r>
            <a:endParaRPr sz="2300"/>
          </a:p>
        </p:txBody>
      </p:sp>
      <p:sp>
        <p:nvSpPr>
          <p:cNvPr id="366" name="Shape 366"/>
          <p:cNvSpPr txBox="1"/>
          <p:nvPr>
            <p:ph idx="2" type="body"/>
          </p:nvPr>
        </p:nvSpPr>
        <p:spPr>
          <a:xfrm>
            <a:off x="4502850" y="1101825"/>
            <a:ext cx="4464600" cy="54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>
              <a:spcBef>
                <a:spcPts val="168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Hobart and William Smith Colleges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Johnson and Wales University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Loyola University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Marist College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Muhlenberg College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New York University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Providence College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Saint Joseph’s University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Stonehill College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Susquehanna University</a:t>
            </a:r>
            <a:endParaRPr sz="2300"/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University of Scranton</a:t>
            </a:r>
            <a:endParaRPr sz="2300"/>
          </a:p>
          <a:p>
            <a: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Wesleyan University</a:t>
            </a:r>
            <a:endParaRPr sz="2300"/>
          </a:p>
        </p:txBody>
      </p:sp>
      <p:sp>
        <p:nvSpPr>
          <p:cNvPr id="367" name="Shape 367"/>
          <p:cNvSpPr txBox="1"/>
          <p:nvPr/>
        </p:nvSpPr>
        <p:spPr>
          <a:xfrm>
            <a:off x="6506475" y="6429208"/>
            <a:ext cx="2420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Source: www.fairtest.org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309600" y="2815392"/>
            <a:ext cx="8524800" cy="16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/>
              <a:t>Step 5: Gather the Components of </a:t>
            </a:r>
            <a:endParaRPr sz="3600"/>
          </a:p>
          <a:p>
            <a:pPr indent="457200" lvl="0" marL="91440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/>
              <a:t>    the Application</a:t>
            </a:r>
            <a:endParaRPr sz="3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Applications</a:t>
            </a:r>
            <a:endParaRPr/>
          </a:p>
        </p:txBody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215075" y="1070850"/>
            <a:ext cx="8524800" cy="54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3 ways to apply - the school’s application, the Common Application, the Coalition Application</a:t>
            </a:r>
            <a:endParaRPr sz="18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The Coalition Application - currently only 130 member colleges</a:t>
            </a:r>
            <a:endParaRPr sz="18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Common Application - apply to over 600 colleges with ONE application</a:t>
            </a:r>
            <a:r>
              <a:rPr lang="en-US" sz="1800"/>
              <a:t>.</a:t>
            </a:r>
            <a:endParaRPr sz="18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The Common Application and </a:t>
            </a:r>
            <a:r>
              <a:rPr lang="en-US" sz="1800"/>
              <a:t>essays are available now!</a:t>
            </a:r>
            <a:endParaRPr sz="18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Most </a:t>
            </a:r>
            <a:r>
              <a:rPr lang="en-US" sz="1800"/>
              <a:t>important</a:t>
            </a:r>
            <a:r>
              <a:rPr lang="en-US" sz="1800"/>
              <a:t> piece of the process is the </a:t>
            </a:r>
            <a:r>
              <a:rPr lang="en-US" sz="1800"/>
              <a:t>student's</a:t>
            </a:r>
            <a:r>
              <a:rPr lang="en-US" sz="1800"/>
              <a:t> application and that the application arrives on time</a:t>
            </a:r>
            <a:endParaRPr sz="1800"/>
          </a:p>
          <a:p>
            <a:pPr indent="-63500" lvl="0" marL="19050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nton"/>
                <a:ea typeface="Anton"/>
                <a:cs typeface="Anton"/>
                <a:sym typeface="Anton"/>
              </a:rPr>
              <a:t>DO NOT MISS THE DEADLINE!!!</a:t>
            </a:r>
            <a:endParaRPr sz="3600">
              <a:solidFill>
                <a:srgbClr val="FF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Applying Early?</a:t>
            </a:r>
            <a:endParaRPr/>
          </a:p>
        </p:txBody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397000" y="1081800"/>
            <a:ext cx="8406300" cy="56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Early Decision (ED)</a:t>
            </a:r>
            <a:r>
              <a:rPr lang="en-US" sz="2000"/>
              <a:t> - a binding agreement. Once accepted, student MUST attend the school.</a:t>
            </a:r>
            <a:endParaRPr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Early Action (EA)</a:t>
            </a:r>
            <a:r>
              <a:rPr lang="en-US" sz="2000"/>
              <a:t> - Apply early and receive an admission </a:t>
            </a:r>
            <a:r>
              <a:rPr lang="en-US" sz="2000"/>
              <a:t>decision</a:t>
            </a:r>
            <a:r>
              <a:rPr lang="en-US" sz="2000"/>
              <a:t> early (usually December or January.)</a:t>
            </a:r>
            <a:endParaRPr sz="2000"/>
          </a:p>
          <a:p>
            <a:pPr indent="0" lvl="0" mar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Regular </a:t>
            </a:r>
            <a:r>
              <a:rPr lang="en-US" sz="2000"/>
              <a:t>- Applications are due from January to March, outcome is mailed in April</a:t>
            </a:r>
            <a:endParaRPr sz="2000"/>
          </a:p>
          <a:p>
            <a:pPr indent="0" lvl="0" mar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Early Action and Regular </a:t>
            </a:r>
            <a:r>
              <a:rPr lang="en-US" sz="2000"/>
              <a:t>Decision</a:t>
            </a:r>
            <a:r>
              <a:rPr lang="en-US" sz="2000"/>
              <a:t> deposits are due by May 1st.</a:t>
            </a:r>
            <a:endParaRPr sz="2000"/>
          </a:p>
          <a:p>
            <a:pPr indent="-63500" lvl="0" marL="1905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63500" lvl="0" marL="1905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nton"/>
                <a:ea typeface="Anton"/>
                <a:cs typeface="Anton"/>
                <a:sym typeface="Anton"/>
              </a:rPr>
              <a:t>Read through the school’s fine print to ensure you understand their deadlines.</a:t>
            </a:r>
            <a:endParaRPr sz="2400">
              <a:solidFill>
                <a:srgbClr val="FF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Shape 39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000" y="332750"/>
            <a:ext cx="8545200" cy="628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College Search</a:t>
            </a:r>
            <a:endParaRPr/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09600" y="2815392"/>
            <a:ext cx="8524800" cy="16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/>
              <a:t>Step 1: College Search</a:t>
            </a:r>
            <a:endParaRPr sz="3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75" y="203200"/>
            <a:ext cx="8342574" cy="645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Transcript Request Form</a:t>
            </a:r>
            <a:endParaRPr/>
          </a:p>
        </p:txBody>
      </p:sp>
      <p:pic>
        <p:nvPicPr>
          <p:cNvPr id="404" name="Shape 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6525" y="1160874"/>
            <a:ext cx="4346950" cy="553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Transcript</a:t>
            </a:r>
            <a:endParaRPr/>
          </a:p>
        </p:txBody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309600" y="1141325"/>
            <a:ext cx="8524800" cy="52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Colleges will look at all available grades</a:t>
            </a:r>
            <a:endParaRPr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The high school transcript is submitted to colleges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Displays the final grades </a:t>
            </a:r>
            <a:r>
              <a:rPr lang="en-US" sz="2000"/>
              <a:t>received</a:t>
            </a:r>
            <a:r>
              <a:rPr lang="en-US" sz="2000"/>
              <a:t> in every subject from freshman through junior year</a:t>
            </a:r>
            <a:endParaRPr sz="2000"/>
          </a:p>
          <a:p>
            <a:pPr indent="0" lvl="0" marL="45720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Senior grades are submitted at the end of the first semester (also known as Mid-year Reports)</a:t>
            </a:r>
            <a:endParaRPr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Cumulative GPA is listed on the transcript.</a:t>
            </a:r>
            <a:endParaRPr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Colleges now requesting First Quarter Senior year grades more so than previous years.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Transcript</a:t>
            </a:r>
            <a:endParaRPr/>
          </a:p>
        </p:txBody>
      </p:sp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175" y="1071450"/>
            <a:ext cx="4491653" cy="578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Transcript Release Form</a:t>
            </a:r>
            <a:endParaRPr/>
          </a:p>
        </p:txBody>
      </p:sp>
      <p:pic>
        <p:nvPicPr>
          <p:cNvPr id="422" name="Shape 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150" y="1069653"/>
            <a:ext cx="4241150" cy="561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Resume</a:t>
            </a:r>
            <a:endParaRPr/>
          </a:p>
        </p:txBody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309600" y="1111600"/>
            <a:ext cx="8524800" cy="55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Colleges are looking for individuals that will enhance their campus</a:t>
            </a:r>
            <a:endParaRPr sz="20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Colleges are looking for resumes with</a:t>
            </a:r>
            <a:r>
              <a:rPr lang="en-US" sz="2000">
                <a:latin typeface="Shrikhand"/>
                <a:ea typeface="Shrikhand"/>
                <a:cs typeface="Shrikhand"/>
                <a:sym typeface="Shrikhand"/>
              </a:rPr>
              <a:t> QUALITY </a:t>
            </a:r>
            <a:r>
              <a:rPr lang="en-US" sz="2000"/>
              <a:t>rather than </a:t>
            </a:r>
            <a:r>
              <a:rPr lang="en-US" sz="2000">
                <a:latin typeface="Shrikhand"/>
                <a:ea typeface="Shrikhand"/>
                <a:cs typeface="Shrikhand"/>
                <a:sym typeface="Shrikhand"/>
              </a:rPr>
              <a:t>QUANTITY</a:t>
            </a:r>
            <a:r>
              <a:rPr lang="en-US" sz="2000"/>
              <a:t> in their </a:t>
            </a:r>
            <a:r>
              <a:rPr lang="en-US" sz="2000"/>
              <a:t>activities</a:t>
            </a:r>
            <a:r>
              <a:rPr lang="en-US" sz="2000"/>
              <a:t>!</a:t>
            </a:r>
            <a:endParaRPr sz="20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Emphasize the most significant </a:t>
            </a:r>
            <a:r>
              <a:rPr lang="en-US" sz="2000"/>
              <a:t>activities</a:t>
            </a:r>
            <a:r>
              <a:rPr lang="en-US" sz="2000"/>
              <a:t>. Exhibit level of </a:t>
            </a:r>
            <a:r>
              <a:rPr lang="en-US" sz="2000"/>
              <a:t>commitment</a:t>
            </a:r>
            <a:r>
              <a:rPr lang="en-US" sz="2000"/>
              <a:t> and leadership.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Anton"/>
                <a:ea typeface="Anton"/>
                <a:cs typeface="Anton"/>
                <a:sym typeface="Anton"/>
              </a:rPr>
              <a:t>IT’S NEVER TOO LATE TO GET INVOLVED IN THE SCHOOL</a:t>
            </a:r>
            <a:endParaRPr sz="3000">
              <a:solidFill>
                <a:srgbClr val="FF0000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Anton"/>
                <a:ea typeface="Anton"/>
                <a:cs typeface="Anton"/>
                <a:sym typeface="Anton"/>
              </a:rPr>
              <a:t> AND THE COMMUNITY!</a:t>
            </a:r>
            <a:endParaRPr sz="3000">
              <a:solidFill>
                <a:srgbClr val="FF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Resume</a:t>
            </a:r>
            <a:endParaRPr/>
          </a:p>
        </p:txBody>
      </p:sp>
      <p:pic>
        <p:nvPicPr>
          <p:cNvPr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50" y="1401377"/>
            <a:ext cx="8591599" cy="47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College Essay</a:t>
            </a:r>
            <a:endParaRPr/>
          </a:p>
        </p:txBody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x="309600" y="1131425"/>
            <a:ext cx="8524800" cy="55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English teachers will address essays in class</a:t>
            </a:r>
            <a:endParaRPr sz="18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Be yourself, be real! </a:t>
            </a:r>
            <a:r>
              <a:rPr lang="en-US" sz="1800"/>
              <a:t>Creativity</a:t>
            </a:r>
            <a:r>
              <a:rPr lang="en-US" sz="1800"/>
              <a:t> is highly valued!</a:t>
            </a:r>
            <a:endParaRPr sz="18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Colleges want to see you in the framework of your passions, values, and writing mechanics</a:t>
            </a:r>
            <a:endParaRPr sz="18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Proofread! Proofread! Proofread!</a:t>
            </a:r>
            <a:endParaRPr sz="18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Ask your English teacher to review your essay.</a:t>
            </a:r>
            <a:endParaRPr sz="18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2018-2019 Common Application Essay prompts are available now! Get a head start on your essay! (www.commonapp.org)</a:t>
            </a:r>
            <a:endParaRPr sz="1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Letters of Recommendation	</a:t>
            </a:r>
            <a:endParaRPr/>
          </a:p>
        </p:txBody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314325" y="1139623"/>
            <a:ext cx="8532000" cy="53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Two important letters: one from a guidance counselor and one from a teacher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Counselor letter: Counselors write a letter for each one of their students. It is sent along with the transcript.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u="sng"/>
              <a:t>Counselors require:</a:t>
            </a:r>
            <a:endParaRPr u="sng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■"/>
            </a:pPr>
            <a:r>
              <a:rPr b="1" lang="en-US">
                <a:solidFill>
                  <a:srgbClr val="FF0000"/>
                </a:solidFill>
              </a:rPr>
              <a:t>Parent Survey (Due March 21st)</a:t>
            </a:r>
            <a:endParaRPr b="1">
              <a:solidFill>
                <a:srgbClr val="FF0000"/>
              </a:solidFill>
            </a:endParaRPr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■"/>
            </a:pPr>
            <a:r>
              <a:rPr b="1" lang="en-US">
                <a:solidFill>
                  <a:srgbClr val="FF0000"/>
                </a:solidFill>
              </a:rPr>
              <a:t>Student Survey (Due March 21st)</a:t>
            </a:r>
            <a:endParaRPr b="1">
              <a:solidFill>
                <a:srgbClr val="FF0000"/>
              </a:solidFill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Teacher letters: Students are responsible for requesting a letter from their teacher...IN PERSON! Some colleges require two letters. Do not send more than what is requested!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u="sng"/>
              <a:t>Teachers require:</a:t>
            </a:r>
            <a:endParaRPr u="sng"/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■"/>
            </a:pPr>
            <a:r>
              <a:rPr b="1" lang="en-US">
                <a:solidFill>
                  <a:srgbClr val="FF0000"/>
                </a:solidFill>
              </a:rPr>
              <a:t>Teacher Recommendation Survey (Due date determined by teacher. </a:t>
            </a:r>
            <a:r>
              <a:rPr b="1" lang="en-US" u="sng">
                <a:solidFill>
                  <a:srgbClr val="FF0000"/>
                </a:solidFill>
              </a:rPr>
              <a:t>Must</a:t>
            </a:r>
            <a:r>
              <a:rPr b="1" lang="en-US">
                <a:solidFill>
                  <a:srgbClr val="FF0000"/>
                </a:solidFill>
              </a:rPr>
              <a:t> be at least 2 weeks prior to college application deadline)</a:t>
            </a:r>
            <a:endParaRPr b="1">
              <a:solidFill>
                <a:srgbClr val="FF0000"/>
              </a:solidFill>
            </a:endParaRP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All forms are available on Naviance and the Bergen Catholic website, under the Guidance page.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Parent Survey and Student Survey</a:t>
            </a:r>
            <a:endParaRPr/>
          </a:p>
        </p:txBody>
      </p:sp>
      <p:pic>
        <p:nvPicPr>
          <p:cNvPr id="452" name="Shape 4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150" y="1146434"/>
            <a:ext cx="4259789" cy="553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839" y="1146434"/>
            <a:ext cx="4262218" cy="5539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College Search</a:t>
            </a:r>
            <a:endParaRPr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4325" y="1369626"/>
            <a:ext cx="8524800" cy="46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Before you start looking for a college, identify your preferences.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Consider things like… </a:t>
            </a:r>
            <a:endParaRPr sz="2000"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Major or academic interest</a:t>
            </a:r>
            <a:endParaRPr sz="2000"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School type: Two-year vs. four-year, Public vs. Private, Rural, Urban, Suburban, Religious Affiliation</a:t>
            </a:r>
            <a:endParaRPr sz="2000"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Location</a:t>
            </a:r>
            <a:endParaRPr sz="2000"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Student body: Size, In-State vs. Out-of-State</a:t>
            </a:r>
            <a:endParaRPr sz="2000"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Admission: Competitiveness</a:t>
            </a:r>
            <a:endParaRPr sz="2000"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Extras: Sports, activities, special programs</a:t>
            </a:r>
            <a:endParaRPr sz="2000"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Cost </a:t>
            </a:r>
            <a:endParaRPr sz="2000"/>
          </a:p>
          <a:p>
            <a:pPr indent="0" lvl="0" marL="91440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Use Naviance!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Teacher Recommendation Form</a:t>
            </a:r>
            <a:endParaRPr/>
          </a:p>
        </p:txBody>
      </p:sp>
      <p:pic>
        <p:nvPicPr>
          <p:cNvPr id="460" name="Shape 4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100" y="1161200"/>
            <a:ext cx="4229499" cy="52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Shape 4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61200"/>
            <a:ext cx="4457300" cy="55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Requesting Letters of Recommendation Handout</a:t>
            </a:r>
            <a:endParaRPr/>
          </a:p>
        </p:txBody>
      </p:sp>
      <p:pic>
        <p:nvPicPr>
          <p:cNvPr id="468" name="Shape 4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6025" y="1135850"/>
            <a:ext cx="4632000" cy="55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Parents Can Help</a:t>
            </a:r>
            <a:endParaRPr/>
          </a:p>
        </p:txBody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x="309575" y="1013875"/>
            <a:ext cx="8524800" cy="56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Complete the Parent Survey!</a:t>
            </a:r>
            <a:endParaRPr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Topics</a:t>
            </a:r>
            <a:r>
              <a:rPr lang="en-US"/>
              <a:t> to </a:t>
            </a:r>
            <a:r>
              <a:rPr lang="en-US"/>
              <a:t>discuss</a:t>
            </a:r>
            <a:r>
              <a:rPr lang="en-US"/>
              <a:t> with your student: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How much?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How far?</a:t>
            </a:r>
            <a:endParaRPr/>
          </a:p>
          <a:p>
            <a:pPr indent="0" lvl="0" marL="45720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Encourage your student to keep his options open!</a:t>
            </a:r>
            <a:endParaRPr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Research and visit colleges together. Use Naviance as a resource!</a:t>
            </a:r>
            <a:endParaRPr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See the Glossary of Terms in the packet for the college </a:t>
            </a:r>
            <a:r>
              <a:rPr lang="en-US"/>
              <a:t>terminology</a:t>
            </a:r>
            <a:r>
              <a:rPr lang="en-US"/>
              <a:t>. 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Shape 481"/>
          <p:cNvSpPr txBox="1"/>
          <p:nvPr>
            <p:ph idx="1" type="body"/>
          </p:nvPr>
        </p:nvSpPr>
        <p:spPr>
          <a:xfrm>
            <a:off x="309600" y="2815392"/>
            <a:ext cx="8524800" cy="16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/>
              <a:t>Step 6: Paying for College!</a:t>
            </a:r>
            <a:endParaRPr sz="36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/>
        </p:nvSpPr>
        <p:spPr>
          <a:xfrm>
            <a:off x="266225" y="2362667"/>
            <a:ext cx="4856100" cy="4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87" name="Shape 487"/>
          <p:cNvSpPr txBox="1"/>
          <p:nvPr/>
        </p:nvSpPr>
        <p:spPr>
          <a:xfrm>
            <a:off x="3961450" y="3881933"/>
            <a:ext cx="1491000" cy="18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 txBox="1"/>
          <p:nvPr/>
        </p:nvSpPr>
        <p:spPr>
          <a:xfrm>
            <a:off x="7124225" y="2447867"/>
            <a:ext cx="23853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Shape 489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Scholarships and Financial Aid</a:t>
            </a:r>
            <a:endParaRPr/>
          </a:p>
        </p:txBody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266225" y="1308413"/>
            <a:ext cx="8524800" cy="43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/>
              <a:t>Federal student aid: Loans/grants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/>
              <a:t>Merit Based from College or University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/>
              <a:t>Privately awarded Scholarships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/>
              <a:t>Community awarded Scholarships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/>
              <a:t>Athletic scholarships- Division 1 and 2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800"/>
          </a:p>
          <a:p>
            <a:pPr indent="-63500" lvl="0" marL="19050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Shape 4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700" y="1181925"/>
            <a:ext cx="5526875" cy="51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Shape 496"/>
          <p:cNvSpPr txBox="1"/>
          <p:nvPr/>
        </p:nvSpPr>
        <p:spPr>
          <a:xfrm>
            <a:off x="131300" y="1545325"/>
            <a:ext cx="2737200" cy="4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</a:t>
            </a:r>
            <a:r>
              <a:rPr b="1" lang="en-US" sz="16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FAFSA- Federal     Student Aid</a:t>
            </a:r>
            <a:endParaRPr b="1" sz="1600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Playfair Display"/>
              <a:buChar char="●"/>
            </a:pPr>
            <a:r>
              <a:rPr b="1" lang="en-US" sz="16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Federal Subsidized, Unsubsidized</a:t>
            </a:r>
            <a:endParaRPr b="1" sz="1600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Student Loans</a:t>
            </a:r>
            <a:endParaRPr b="1" sz="1600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Playfair Display"/>
              <a:buChar char="●"/>
            </a:pPr>
            <a:r>
              <a:rPr b="1" lang="en-US" sz="16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Parent Plus Loans</a:t>
            </a:r>
            <a:endParaRPr b="1" sz="1600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Playfair Display"/>
              <a:buChar char="●"/>
            </a:pPr>
            <a:r>
              <a:rPr b="1" lang="en-US" sz="16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Grants</a:t>
            </a:r>
            <a:endParaRPr b="1" sz="1600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Playfair Display"/>
              <a:buChar char="●"/>
            </a:pPr>
            <a:r>
              <a:rPr b="1" lang="en-US" sz="160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Scholarships</a:t>
            </a:r>
            <a:endParaRPr b="1" sz="1600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C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97" name="Shape 497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FAFSA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Shape 5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050" y="1189550"/>
            <a:ext cx="7341900" cy="5331749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Shape 503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CSS Profile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Shape 508"/>
          <p:cNvCxnSpPr/>
          <p:nvPr/>
        </p:nvCxnSpPr>
        <p:spPr>
          <a:xfrm>
            <a:off x="0" y="1010330"/>
            <a:ext cx="91278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0000">
              <a:schemeClr val="lt1">
                <a:alpha val="37650"/>
              </a:schemeClr>
            </a:outerShdw>
          </a:effectLst>
        </p:spPr>
      </p:cxnSp>
      <p:sp>
        <p:nvSpPr>
          <p:cNvPr id="509" name="Shape 509"/>
          <p:cNvSpPr txBox="1"/>
          <p:nvPr/>
        </p:nvSpPr>
        <p:spPr>
          <a:xfrm>
            <a:off x="709350" y="1703700"/>
            <a:ext cx="7375200" cy="4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b="1" lang="en-US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CSS Profile:</a:t>
            </a:r>
            <a:r>
              <a:rPr lang="en-US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Available Oct.1, 2017- Need to register on College Board. Some colleges participate with this service. Aids in obtaining Merit based award money.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○"/>
            </a:pPr>
            <a:r>
              <a:rPr lang="en-US" sz="18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http://css.collegeboard.org/</a:t>
            </a:r>
            <a:endParaRPr sz="1800"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b="1" lang="en-US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FAFSA</a:t>
            </a:r>
            <a:r>
              <a:rPr lang="en-US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- Available October 1, 2017- Need to obtain PIN and register for an account. Federal student aid- Loans, Scholarships and grants available here.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○"/>
            </a:pPr>
            <a:r>
              <a:rPr lang="en-US" sz="18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https://fafsa.ed.gov/index.htm</a:t>
            </a:r>
            <a:endParaRPr sz="1800"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Shape 510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lang="en-US" sz="27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CSS PROFILE VS. FAFSA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Shape 517"/>
          <p:cNvSpPr txBox="1"/>
          <p:nvPr>
            <p:ph idx="1" type="body"/>
          </p:nvPr>
        </p:nvSpPr>
        <p:spPr>
          <a:xfrm>
            <a:off x="309600" y="2815392"/>
            <a:ext cx="8524800" cy="16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/>
              <a:t>NCAA Requirements</a:t>
            </a:r>
            <a:endParaRPr sz="36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/>
        </p:nvSpPr>
        <p:spPr>
          <a:xfrm>
            <a:off x="217725" y="1126650"/>
            <a:ext cx="8091600" cy="54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en-US" sz="1800"/>
              <a:t>Athletes</a:t>
            </a:r>
            <a:r>
              <a:rPr b="1" lang="en-US" sz="1800"/>
              <a:t> must complete 16 core courses and receive a minimum GPA of </a:t>
            </a:r>
            <a:r>
              <a:rPr b="1" lang="en-US" sz="1800" u="sng"/>
              <a:t>2.3</a:t>
            </a:r>
            <a:r>
              <a:rPr b="1" lang="en-US" sz="1800"/>
              <a:t> in those courses. The core course requirements are as follows:</a:t>
            </a:r>
            <a:endParaRPr b="1" sz="1800"/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 sz="1800"/>
              <a:t> 4 years of English, 3 years of Math (Algebra 1 or higher), 2 years of Natural or Physical Science, 2 years of Social Science, 1 extra year of English, Math or Science and 4 years of Religion, Philosophy, Foreign Language or additional years of any of the categories above.</a:t>
            </a:r>
            <a:endParaRPr sz="1800"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en-US" sz="1800"/>
              <a:t>10 of these classes are locked in before senior year begins.</a:t>
            </a:r>
            <a:endParaRPr sz="1800"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/>
          </a:p>
          <a:p>
            <a:pPr indent="-2222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en-US" sz="1800"/>
              <a:t>Your core course GPA combined with your SAT/ACT score must meet the minimum requirements as laid out by the </a:t>
            </a:r>
            <a:r>
              <a:rPr b="1" lang="en-US" sz="1800" u="sng"/>
              <a:t>NCAA Sliding Scale.</a:t>
            </a:r>
            <a:endParaRPr b="1" sz="1800"/>
          </a:p>
        </p:txBody>
      </p:sp>
      <p:pic>
        <p:nvPicPr>
          <p:cNvPr id="523" name="Shape 5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1371" y="0"/>
            <a:ext cx="876300" cy="9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4" name="Shape 524"/>
          <p:cNvCxnSpPr/>
          <p:nvPr/>
        </p:nvCxnSpPr>
        <p:spPr>
          <a:xfrm>
            <a:off x="0" y="1010330"/>
            <a:ext cx="91278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0000">
              <a:schemeClr val="lt1">
                <a:alpha val="37650"/>
              </a:schemeClr>
            </a:outerShdw>
          </a:effectLst>
        </p:spPr>
      </p:cxnSp>
      <p:sp>
        <p:nvSpPr>
          <p:cNvPr id="525" name="Shape 525"/>
          <p:cNvSpPr txBox="1"/>
          <p:nvPr/>
        </p:nvSpPr>
        <p:spPr>
          <a:xfrm>
            <a:off x="100425" y="228600"/>
            <a:ext cx="59703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</a:rPr>
              <a:t>Division 1 Academic Requirements</a:t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Naviance?</a:t>
            </a:r>
            <a:endParaRPr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274800" y="1188750"/>
            <a:ext cx="8524800" cy="42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Web-based resource that supports career and college planning</a:t>
            </a:r>
            <a:endParaRPr sz="2000"/>
          </a:p>
          <a:p>
            <a:pPr indent="0" lvl="0" mar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Online</a:t>
            </a:r>
            <a:r>
              <a:rPr lang="en-US" sz="2000"/>
              <a:t> tool for collaboration among counselors, students, and parents</a:t>
            </a:r>
            <a:endParaRPr sz="20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Family Connection is directly linked to Counselor’s Office</a:t>
            </a:r>
            <a:endParaRPr sz="20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Always check your BC email for messages from your counselor!</a:t>
            </a:r>
            <a:endParaRPr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63500" lvl="0" marL="19050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Division 1 Academic Requirements</a:t>
            </a:r>
            <a:endParaRPr/>
          </a:p>
        </p:txBody>
      </p:sp>
      <p:pic>
        <p:nvPicPr>
          <p:cNvPr id="532" name="Shape 5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1000" y="1128125"/>
            <a:ext cx="4515000" cy="54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NCAA Division I Worksheet</a:t>
            </a:r>
            <a:endParaRPr/>
          </a:p>
        </p:txBody>
      </p:sp>
      <p:pic>
        <p:nvPicPr>
          <p:cNvPr id="539" name="Shape 5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475" y="1003438"/>
            <a:ext cx="4562582" cy="579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Shape 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38900"/>
            <a:ext cx="9144000" cy="51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Shape 5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1371" y="0"/>
            <a:ext cx="876300" cy="9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6" name="Shape 546"/>
          <p:cNvCxnSpPr/>
          <p:nvPr/>
        </p:nvCxnSpPr>
        <p:spPr>
          <a:xfrm>
            <a:off x="0" y="1010330"/>
            <a:ext cx="91278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0000">
              <a:schemeClr val="lt1">
                <a:alpha val="37650"/>
              </a:schemeClr>
            </a:outerShdw>
          </a:effectLst>
        </p:spPr>
      </p:cxnSp>
      <p:sp>
        <p:nvSpPr>
          <p:cNvPr id="547" name="Shape 547"/>
          <p:cNvSpPr txBox="1"/>
          <p:nvPr/>
        </p:nvSpPr>
        <p:spPr>
          <a:xfrm>
            <a:off x="159600" y="215850"/>
            <a:ext cx="57585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</a:rPr>
              <a:t>Resources</a:t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Useful Websites</a:t>
            </a:r>
            <a:endParaRPr/>
          </a:p>
        </p:txBody>
      </p:sp>
      <p:sp>
        <p:nvSpPr>
          <p:cNvPr id="553" name="Shape 553"/>
          <p:cNvSpPr txBox="1"/>
          <p:nvPr>
            <p:ph idx="1" type="body"/>
          </p:nvPr>
        </p:nvSpPr>
        <p:spPr>
          <a:xfrm>
            <a:off x="215375" y="1205749"/>
            <a:ext cx="8870700" cy="54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/>
              <a:t>College Searches	</a:t>
            </a:r>
            <a:r>
              <a:rPr b="1" lang="en-US" sz="1800"/>
              <a:t>			</a:t>
            </a:r>
            <a:r>
              <a:rPr b="1" lang="en-US" sz="1800" u="sng"/>
              <a:t>Testing Services			</a:t>
            </a:r>
            <a:endParaRPr b="1" sz="1800" u="sng"/>
          </a:p>
          <a:p>
            <a:pPr indent="-63500" lvl="0" marL="190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ww</a:t>
            </a:r>
            <a:r>
              <a:rPr lang="en-US" sz="1800"/>
              <a:t>w.collegeboard.com</a:t>
            </a:r>
            <a:r>
              <a:rPr lang="en-US" sz="1800"/>
              <a:t>			www.collegeboard.com	</a:t>
            </a:r>
            <a:endParaRPr sz="1800"/>
          </a:p>
          <a:p>
            <a:pPr indent="-63500" lvl="0" marL="190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www.princetonreview.com</a:t>
            </a:r>
            <a:r>
              <a:rPr lang="en-US" sz="1800"/>
              <a:t>		www.act.org				</a:t>
            </a:r>
            <a:endParaRPr sz="1800"/>
          </a:p>
          <a:p>
            <a:pPr indent="-63500" lvl="0" marL="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www.petersons.com</a:t>
            </a:r>
            <a:r>
              <a:rPr lang="en-US" sz="1800"/>
              <a:t>			www.ets.org																	</a:t>
            </a:r>
            <a:endParaRPr sz="1800"/>
          </a:p>
          <a:p>
            <a:pPr indent="-63500" lvl="0" marL="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/>
          </a:p>
          <a:p>
            <a:pPr indent="-63500" lvl="0" marL="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/>
              <a:t>Scholarships					Other Sites</a:t>
            </a:r>
            <a:endParaRPr b="1" sz="1800" u="sng"/>
          </a:p>
          <a:p>
            <a:pPr indent="-63500" lvl="0" marL="190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www.fastweb.com				Common Application: www.commonapp.org</a:t>
            </a:r>
            <a:endParaRPr sz="1800"/>
          </a:p>
          <a:p>
            <a:pPr indent="-63500" lvl="0" marL="190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www.collegeexpress.com		Campus tours: www.cmapustours.com</a:t>
            </a:r>
            <a:endParaRPr sz="1800"/>
          </a:p>
          <a:p>
            <a:pPr indent="-63500" lvl="0" marL="190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www.collegebpard.com/paying	Campus viewbooks: www.campusview.com</a:t>
            </a:r>
            <a:endParaRPr sz="1800"/>
          </a:p>
          <a:p>
            <a:pPr indent="-63500" lvl="0" marL="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www.srnexpress.com			Test optional schools: www.fairtest.org</a:t>
            </a:r>
            <a:endParaRPr sz="1800"/>
          </a:p>
          <a:p>
            <a:pPr indent="-63500" lvl="0" marL="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								NCAA: www.ncaaclearinghouse.net</a:t>
            </a:r>
            <a:endParaRPr sz="1800"/>
          </a:p>
          <a:p>
            <a:pPr indent="-63500" lvl="0" marL="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							 	www.eligibilitycenter.org</a:t>
            </a:r>
            <a:endParaRPr sz="1800"/>
          </a:p>
          <a:p>
            <a:pPr indent="-63500" lvl="0" marL="190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63500" lvl="0" marL="1905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/>
              <a:t>Financial Aid</a:t>
            </a:r>
            <a:endParaRPr sz="1800" u="sng"/>
          </a:p>
          <a:p>
            <a:pPr indent="-63500" lvl="0" marL="1905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www.fafsa.ed.gov</a:t>
            </a:r>
            <a:endParaRPr sz="1800"/>
          </a:p>
          <a:p>
            <a:pPr indent="-63500" lvl="0" marL="1905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www.finaid.org</a:t>
            </a:r>
            <a:endParaRPr sz="1800"/>
          </a:p>
          <a:p>
            <a:pPr indent="-63500" lvl="0" marL="1905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www.hesaa.org</a:t>
            </a:r>
            <a:endParaRPr sz="1800"/>
          </a:p>
          <a:p>
            <a:pPr indent="-63500" lvl="0" marL="190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profileonline.collegeboard.com</a:t>
            </a:r>
            <a:endParaRPr sz="18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Shape 560"/>
          <p:cNvSpPr txBox="1"/>
          <p:nvPr>
            <p:ph idx="1" type="body"/>
          </p:nvPr>
        </p:nvSpPr>
        <p:spPr>
          <a:xfrm>
            <a:off x="309600" y="2600274"/>
            <a:ext cx="8524800" cy="24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Br. Jason M. Ford, CFC '01, MA</a:t>
            </a:r>
            <a:endParaRPr sz="36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Iona College</a:t>
            </a:r>
            <a:endParaRPr sz="3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2400"/>
              <a:t>Assistant Director of Admissions - Transfer Coordinator</a:t>
            </a:r>
            <a:endParaRPr b="0" i="1" sz="2400"/>
          </a:p>
          <a:p>
            <a:pPr indent="0" lvl="0" mar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 txBox="1"/>
          <p:nvPr>
            <p:ph idx="1" type="body"/>
          </p:nvPr>
        </p:nvSpPr>
        <p:spPr>
          <a:xfrm>
            <a:off x="309600" y="2815392"/>
            <a:ext cx="8524800" cy="16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/>
              <a:t>Scheduling for Senior Year</a:t>
            </a:r>
            <a:endParaRPr sz="36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Calculating Your GPA</a:t>
            </a:r>
            <a:endParaRPr/>
          </a:p>
        </p:txBody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x="154100" y="1133450"/>
            <a:ext cx="8861400" cy="6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Final Grade x Number of Credits x Course Multiplier = Weighted Grade</a:t>
            </a:r>
            <a:endParaRPr/>
          </a:p>
        </p:txBody>
      </p:sp>
      <p:sp>
        <p:nvSpPr>
          <p:cNvPr id="575" name="Shape 575"/>
          <p:cNvSpPr txBox="1"/>
          <p:nvPr/>
        </p:nvSpPr>
        <p:spPr>
          <a:xfrm>
            <a:off x="1779250" y="2102750"/>
            <a:ext cx="36087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Sum of all Weighted Grades</a:t>
            </a:r>
            <a:endParaRPr b="1" sz="2000"/>
          </a:p>
        </p:txBody>
      </p:sp>
      <p:sp>
        <p:nvSpPr>
          <p:cNvPr id="576" name="Shape 576"/>
          <p:cNvSpPr txBox="1"/>
          <p:nvPr/>
        </p:nvSpPr>
        <p:spPr>
          <a:xfrm>
            <a:off x="1778400" y="2464025"/>
            <a:ext cx="36087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Sum of Earned Credits</a:t>
            </a:r>
            <a:endParaRPr b="1" sz="2000"/>
          </a:p>
        </p:txBody>
      </p:sp>
      <p:sp>
        <p:nvSpPr>
          <p:cNvPr id="577" name="Shape 577"/>
          <p:cNvSpPr txBox="1"/>
          <p:nvPr/>
        </p:nvSpPr>
        <p:spPr>
          <a:xfrm>
            <a:off x="5311750" y="2254300"/>
            <a:ext cx="36087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= Weighted GPA</a:t>
            </a:r>
            <a:endParaRPr b="1" sz="2000"/>
          </a:p>
        </p:txBody>
      </p:sp>
      <p:cxnSp>
        <p:nvCxnSpPr>
          <p:cNvPr id="578" name="Shape 578"/>
          <p:cNvCxnSpPr/>
          <p:nvPr/>
        </p:nvCxnSpPr>
        <p:spPr>
          <a:xfrm flipH="1" rot="10800000">
            <a:off x="1950825" y="2526650"/>
            <a:ext cx="3276900" cy="4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79" name="Shape 579"/>
          <p:cNvSpPr txBox="1"/>
          <p:nvPr>
            <p:ph idx="1" type="body"/>
          </p:nvPr>
        </p:nvSpPr>
        <p:spPr>
          <a:xfrm>
            <a:off x="141300" y="3134900"/>
            <a:ext cx="8861400" cy="6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Course Multipliers:</a:t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CP: 1.0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Honors: 1.1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AP: 1.15</a:t>
            </a:r>
            <a:endParaRPr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Credits awarded only when course is completed.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Calculating Your GPA</a:t>
            </a:r>
            <a:endParaRPr/>
          </a:p>
        </p:txBody>
      </p:sp>
      <p:sp>
        <p:nvSpPr>
          <p:cNvPr id="586" name="Shape 586"/>
          <p:cNvSpPr txBox="1"/>
          <p:nvPr>
            <p:ph idx="1" type="body"/>
          </p:nvPr>
        </p:nvSpPr>
        <p:spPr>
          <a:xfrm>
            <a:off x="155475" y="1220625"/>
            <a:ext cx="8834400" cy="52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Classes that do not count for GPA:</a:t>
            </a:r>
            <a:endParaRPr sz="2400"/>
          </a:p>
          <a:p>
            <a:pPr indent="-381000" lvl="1" marL="914400" rtl="0"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Physical Education</a:t>
            </a:r>
            <a:endParaRPr sz="2400"/>
          </a:p>
          <a:p>
            <a:pPr indent="-381000" lvl="1" marL="914400" rtl="0"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Science Lab</a:t>
            </a:r>
            <a:endParaRPr sz="2400"/>
          </a:p>
          <a:p>
            <a:pPr indent="-381000" lvl="1" marL="914400" rtl="0"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Learning Center</a:t>
            </a:r>
            <a:endParaRPr sz="2400"/>
          </a:p>
          <a:p>
            <a:pPr indent="-381000" lvl="1" marL="914400" rtl="0"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Jazz Ensemble / Vocal Ensemble / Chamber Ensemble</a:t>
            </a:r>
            <a:endParaRPr sz="2400"/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All full-year core classes: 5 credits</a:t>
            </a:r>
            <a:endParaRPr sz="2400"/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All semester-long electives: 2.5 credits</a:t>
            </a:r>
            <a:endParaRPr sz="2400"/>
          </a:p>
          <a:p>
            <a:pPr indent="-381000" lvl="0" marL="457200" rtl="0"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General Period Credits</a:t>
            </a:r>
            <a:endParaRPr sz="2400"/>
          </a:p>
          <a:p>
            <a:pPr indent="-381000" lvl="1" marL="914400" rtl="0"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Freshman/Sophomore Computers/Art/Health: 1.5 credits</a:t>
            </a:r>
            <a:endParaRPr sz="2400"/>
          </a:p>
          <a:p>
            <a:pPr indent="-381000" lvl="1" marL="914400">
              <a:spcBef>
                <a:spcPts val="1000"/>
              </a:spcBef>
              <a:spcAft>
                <a:spcPts val="1000"/>
              </a:spcAft>
              <a:buSzPts val="2400"/>
              <a:buChar char="▪"/>
            </a:pPr>
            <a:r>
              <a:rPr lang="en-US" sz="2400"/>
              <a:t>Junior/Senior Computers: 2 credits</a:t>
            </a:r>
            <a:endParaRPr sz="24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Simple GPA Calculation</a:t>
            </a:r>
            <a:endParaRPr/>
          </a:p>
        </p:txBody>
      </p:sp>
      <p:graphicFrame>
        <p:nvGraphicFramePr>
          <p:cNvPr id="593" name="Shape 593"/>
          <p:cNvGraphicFramePr/>
          <p:nvPr/>
        </p:nvGraphicFramePr>
        <p:xfrm>
          <a:off x="139575" y="110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{A0757C3D-89B8-4A15-BCCD-EAAB18D59CAA}</a:tableStyleId>
              </a:tblPr>
              <a:tblGrid>
                <a:gridCol w="2146100"/>
                <a:gridCol w="823725"/>
                <a:gridCol w="1263625"/>
                <a:gridCol w="1264525"/>
                <a:gridCol w="3262450"/>
              </a:tblGrid>
              <a:tr h="655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COURSE</a:t>
                      </a:r>
                      <a:endParaRPr b="1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FINAL GRADE</a:t>
                      </a:r>
                      <a:endParaRPr b="1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COURSE MULTIPLIER</a:t>
                      </a:r>
                      <a:endParaRPr b="1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NUMBER OF CREDITS</a:t>
                      </a:r>
                      <a:endParaRPr b="1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SIMPLE</a:t>
                      </a:r>
                      <a:r>
                        <a:rPr b="1" lang="en-US"/>
                        <a:t> GPA CALCULATION</a:t>
                      </a:r>
                      <a:endParaRPr b="1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</a:tr>
              <a:tr h="500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English 3 CP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1.0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95 x 1.0  x 5  = 475.0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0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Spanish 3 Honors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88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1.1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88 x 1.0  x 5  = 440.0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0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 Calculus AB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84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1.15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84 x 1.0  x 5  = 420.0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0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Religion 3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99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1.0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99 x 1.0  x 5  = 495.0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0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Physics Honors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91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1.1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91 x 1.0  x 5  = 455.0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0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US History CP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87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1.0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87 x 1.0  x 5  = 435.0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0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Computers 3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1.0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85 x 1.0  x 2  = 170.0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0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TOTALS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32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2890.0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594" name="Shape 594"/>
          <p:cNvSpPr txBox="1"/>
          <p:nvPr/>
        </p:nvSpPr>
        <p:spPr>
          <a:xfrm>
            <a:off x="139575" y="5945325"/>
            <a:ext cx="8760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GPA = 2890.0 / 32 = 90.3</a:t>
            </a:r>
            <a:r>
              <a:rPr lang="en-US" sz="3000">
                <a:solidFill>
                  <a:schemeClr val="dk1"/>
                </a:solidFill>
              </a:rPr>
              <a:t> </a:t>
            </a:r>
            <a:endParaRPr sz="3000"/>
          </a:p>
        </p:txBody>
      </p:sp>
      <p:sp>
        <p:nvSpPr>
          <p:cNvPr id="595" name="Shape 595"/>
          <p:cNvSpPr/>
          <p:nvPr/>
        </p:nvSpPr>
        <p:spPr>
          <a:xfrm>
            <a:off x="6304925" y="1761900"/>
            <a:ext cx="616200" cy="35160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Weighted GPA Calculations</a:t>
            </a:r>
            <a:endParaRPr/>
          </a:p>
        </p:txBody>
      </p:sp>
      <p:graphicFrame>
        <p:nvGraphicFramePr>
          <p:cNvPr id="602" name="Shape 602"/>
          <p:cNvGraphicFramePr/>
          <p:nvPr/>
        </p:nvGraphicFramePr>
        <p:xfrm>
          <a:off x="178075" y="121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{A0757C3D-89B8-4A15-BCCD-EAAB18D59CAA}</a:tableStyleId>
              </a:tblPr>
              <a:tblGrid>
                <a:gridCol w="2167325"/>
                <a:gridCol w="1138025"/>
                <a:gridCol w="1205775"/>
                <a:gridCol w="1039250"/>
                <a:gridCol w="3248550"/>
              </a:tblGrid>
              <a:tr h="591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COURSE</a:t>
                      </a:r>
                      <a:endParaRPr b="1" sz="11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FINAL GRADE</a:t>
                      </a:r>
                      <a:endParaRPr b="1" sz="11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COURSE MULTIPLIER</a:t>
                      </a:r>
                      <a:endParaRPr b="1" sz="11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NUMBER OF CREDITS</a:t>
                      </a:r>
                      <a:endParaRPr b="1" sz="11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WEIGHTED GPA CALCULATION</a:t>
                      </a:r>
                      <a:endParaRPr b="1" sz="11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</a:tr>
              <a:tr h="451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English 3 CP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1.0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95 x 1.0  x 5  = 475.0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1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Spanish 3 Honors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88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1.1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88 x 1.1  x 5  = 484.0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1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 Calculus AB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84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1.15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84 x 1.15 x 5  = 483.0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1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Religion 3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99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1.0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99 x 1.0  x 5  = 495.0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1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Physics Honors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91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1.1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91 x 1.1  x 5  = 500.5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1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US History CP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87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1.0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87 x 1.0  x 5  = 435.0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1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Computers 3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85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1.0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85 x 1.0  x 2  = 170.0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1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TOTALS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32</a:t>
                      </a:r>
                      <a:endParaRPr sz="1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3042.5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603" name="Shape 603"/>
          <p:cNvSpPr txBox="1"/>
          <p:nvPr/>
        </p:nvSpPr>
        <p:spPr>
          <a:xfrm>
            <a:off x="139575" y="6097725"/>
            <a:ext cx="87603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WEIGHTED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GPA = 3042.5 / 32 = 95.08</a:t>
            </a:r>
            <a:endParaRPr sz="3000"/>
          </a:p>
        </p:txBody>
      </p:sp>
      <p:sp>
        <p:nvSpPr>
          <p:cNvPr id="604" name="Shape 604"/>
          <p:cNvSpPr/>
          <p:nvPr/>
        </p:nvSpPr>
        <p:spPr>
          <a:xfrm>
            <a:off x="6415550" y="1821150"/>
            <a:ext cx="645000" cy="35160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Shape 605"/>
          <p:cNvSpPr/>
          <p:nvPr/>
        </p:nvSpPr>
        <p:spPr>
          <a:xfrm flipH="1">
            <a:off x="1303550" y="2318900"/>
            <a:ext cx="790200" cy="4860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Shape 606"/>
          <p:cNvSpPr/>
          <p:nvPr/>
        </p:nvSpPr>
        <p:spPr>
          <a:xfrm flipH="1">
            <a:off x="1060900" y="3798650"/>
            <a:ext cx="790200" cy="4860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Shape 607"/>
          <p:cNvSpPr/>
          <p:nvPr/>
        </p:nvSpPr>
        <p:spPr>
          <a:xfrm flipH="1">
            <a:off x="178180" y="2804900"/>
            <a:ext cx="406500" cy="4860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can you do with it?</a:t>
            </a:r>
            <a:endParaRPr/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254775" y="1142250"/>
            <a:ext cx="8524800" cy="54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Research colleges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Scattergrams: </a:t>
            </a:r>
            <a:r>
              <a:rPr lang="en-US" sz="2000"/>
              <a:t>Compare</a:t>
            </a:r>
            <a:r>
              <a:rPr lang="en-US" sz="2000"/>
              <a:t> GPA, </a:t>
            </a:r>
            <a:r>
              <a:rPr lang="en-US" sz="2000"/>
              <a:t>standardized</a:t>
            </a:r>
            <a:r>
              <a:rPr lang="en-US" sz="2000"/>
              <a:t> test scores, and other statistics to actual </a:t>
            </a:r>
            <a:r>
              <a:rPr lang="en-US" sz="2000"/>
              <a:t>historical</a:t>
            </a:r>
            <a:r>
              <a:rPr lang="en-US" sz="2000"/>
              <a:t> data from our graduates.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College Search: </a:t>
            </a:r>
            <a:r>
              <a:rPr lang="en-US" sz="2000"/>
              <a:t>Review and compare </a:t>
            </a:r>
            <a:r>
              <a:rPr lang="en-US" sz="2000"/>
              <a:t>college</a:t>
            </a:r>
            <a:r>
              <a:rPr lang="en-US" sz="2000"/>
              <a:t> profiles</a:t>
            </a:r>
            <a:endParaRPr sz="20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College Match - recommend schools based on your GPA and test scores.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View</a:t>
            </a:r>
            <a:r>
              <a:rPr lang="en-US" sz="2000"/>
              <a:t> schedule of college visits - for </a:t>
            </a:r>
            <a:r>
              <a:rPr lang="en-US"/>
              <a:t>Seniors only</a:t>
            </a:r>
            <a:endParaRPr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</a:t>
            </a:r>
            <a:r>
              <a:rPr lang="en-US" sz="2000"/>
              <a:t>cholarship </a:t>
            </a:r>
            <a:r>
              <a:rPr lang="en-US"/>
              <a:t>List: Provides local and national scholarships for Seniors to apply to</a:t>
            </a:r>
            <a:endParaRPr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Colleges I’m Thinking About: Keeps a stored list of favorite schools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Scheduling Resources</a:t>
            </a:r>
            <a:endParaRPr/>
          </a:p>
        </p:txBody>
      </p:sp>
      <p:pic>
        <p:nvPicPr>
          <p:cNvPr id="614" name="Shape 6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64451"/>
            <a:ext cx="8839199" cy="3386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Scheduling Caveats</a:t>
            </a:r>
            <a:endParaRPr/>
          </a:p>
        </p:txBody>
      </p:sp>
      <p:sp>
        <p:nvSpPr>
          <p:cNvPr id="621" name="Shape 621"/>
          <p:cNvSpPr txBox="1"/>
          <p:nvPr>
            <p:ph idx="1" type="body"/>
          </p:nvPr>
        </p:nvSpPr>
        <p:spPr>
          <a:xfrm>
            <a:off x="95575" y="1125575"/>
            <a:ext cx="8930400" cy="43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Minimum grade for seniors is a 70</a:t>
            </a:r>
            <a:endParaRPr sz="2400"/>
          </a:p>
          <a:p>
            <a:pPr indent="-381000" lvl="0" marL="457200" rtl="0"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Must take AP exam for all AP courses you are enrolled in</a:t>
            </a:r>
            <a:endParaRPr sz="2400"/>
          </a:p>
          <a:p>
            <a:pPr indent="-381000" lvl="0" marL="457200" rtl="0"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Cannot drop a full-year course at the mid-year	</a:t>
            </a:r>
            <a:endParaRPr sz="2400"/>
          </a:p>
          <a:p>
            <a: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Can drop semester course first 3 days of semester </a:t>
            </a:r>
            <a:r>
              <a:rPr b="1" lang="en-US" sz="2000"/>
              <a:t>only</a:t>
            </a:r>
            <a:endParaRPr b="1" sz="2000"/>
          </a:p>
          <a:p>
            <a:pPr indent="-38100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You must finish an underclassman course by taking the exam AFTER graduation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Juniors in AP must choose Senior AP Art as Elective #1</a:t>
            </a:r>
            <a:endParaRPr sz="2400"/>
          </a:p>
          <a:p>
            <a:pPr indent="0" lvl="0" marL="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400" u="sng"/>
              <a:t>Do not choose courses based on teachers</a:t>
            </a:r>
            <a:endParaRPr sz="2400" u="sng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Senior Year Schedule</a:t>
            </a:r>
            <a:endParaRPr/>
          </a:p>
        </p:txBody>
      </p:sp>
      <p:sp>
        <p:nvSpPr>
          <p:cNvPr id="628" name="Shape 628"/>
          <p:cNvSpPr txBox="1"/>
          <p:nvPr>
            <p:ph idx="1" type="body"/>
          </p:nvPr>
        </p:nvSpPr>
        <p:spPr>
          <a:xfrm>
            <a:off x="159925" y="1061228"/>
            <a:ext cx="8524800" cy="54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English - required and placed by the department (Mr. O’Connor)</a:t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Math - required and placed by the department (Mr. Mascaro)</a:t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World Religions - required</a:t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General Period</a:t>
            </a:r>
            <a:endParaRPr/>
          </a:p>
          <a:p>
            <a: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Multimedia Design - required (regardless of other Computer courses)</a:t>
            </a:r>
            <a:endParaRPr/>
          </a:p>
          <a:p>
            <a: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AutoNum type="romanLcPeriod"/>
            </a:pPr>
            <a:r>
              <a:rPr lang="en-US"/>
              <a:t>2 meetings per cycle (hybrid)</a:t>
            </a:r>
            <a:endParaRPr/>
          </a:p>
          <a:p>
            <a: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Physical Education - required</a:t>
            </a:r>
            <a:endParaRPr/>
          </a:p>
          <a:p>
            <a: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AutoNum type="romanLcPeriod"/>
            </a:pPr>
            <a:r>
              <a:rPr lang="en-US"/>
              <a:t>1-4 meetings per cycle</a:t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Elective #1 (one full-year course or 2 half-year courses)</a:t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Elective #2 (one full-year course or 2 half-year courses)</a:t>
            </a:r>
            <a:endParaRPr/>
          </a:p>
          <a:p>
            <a:pPr indent="-355600" lvl="0" marL="457200" rtl="0">
              <a:spcBef>
                <a:spcPts val="1200"/>
              </a:spcBef>
              <a:spcAft>
                <a:spcPts val="1000"/>
              </a:spcAft>
              <a:buSzPts val="2000"/>
              <a:buAutoNum type="arabicPeriod"/>
            </a:pPr>
            <a:r>
              <a:rPr lang="en-US"/>
              <a:t>Elective #3 (one full-year course or 2 half-year courses)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Elective Combinations</a:t>
            </a:r>
            <a:endParaRPr/>
          </a:p>
        </p:txBody>
      </p:sp>
      <p:graphicFrame>
        <p:nvGraphicFramePr>
          <p:cNvPr id="635" name="Shape 635"/>
          <p:cNvGraphicFramePr/>
          <p:nvPr/>
        </p:nvGraphicFramePr>
        <p:xfrm>
          <a:off x="206225" y="180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{ED05C68A-227D-4C6E-B688-2A4E4B673CE5}</a:tableStyleId>
              </a:tblPr>
              <a:tblGrid>
                <a:gridCol w="4351300"/>
                <a:gridCol w="4351300"/>
              </a:tblGrid>
              <a:tr h="4026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# Full-Year Courses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# Semester Courses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1026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3 </a:t>
                      </a:r>
                      <a:endParaRPr sz="3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(3 points)</a:t>
                      </a:r>
                      <a:endParaRPr sz="30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0</a:t>
                      </a:r>
                      <a:endParaRPr sz="3000"/>
                    </a:p>
                  </a:txBody>
                  <a:tcPr marT="91425" marB="91425" marR="91425" marL="91425" anchor="ctr"/>
                </a:tc>
              </a:tr>
              <a:tr h="1026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2 </a:t>
                      </a:r>
                      <a:endParaRPr sz="3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(2 points)</a:t>
                      </a:r>
                      <a:endParaRPr sz="30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2 </a:t>
                      </a:r>
                      <a:endParaRPr sz="3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(1 point)</a:t>
                      </a:r>
                      <a:endParaRPr sz="3000"/>
                    </a:p>
                  </a:txBody>
                  <a:tcPr marT="91425" marB="91425" marR="91425" marL="91425" anchor="ctr"/>
                </a:tc>
              </a:tr>
              <a:tr h="1026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1 </a:t>
                      </a:r>
                      <a:endParaRPr sz="3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(1 point)</a:t>
                      </a:r>
                      <a:endParaRPr sz="30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4 </a:t>
                      </a:r>
                      <a:endParaRPr sz="3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(2 points)</a:t>
                      </a:r>
                      <a:endParaRPr sz="3000"/>
                    </a:p>
                  </a:txBody>
                  <a:tcPr marT="91425" marB="91425" marR="91425" marL="91425" anchor="ctr"/>
                </a:tc>
              </a:tr>
              <a:tr h="1026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0</a:t>
                      </a:r>
                      <a:endParaRPr sz="30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6 </a:t>
                      </a:r>
                      <a:endParaRPr sz="3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(3 points)</a:t>
                      </a:r>
                      <a:endParaRPr sz="30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636" name="Shape 636"/>
          <p:cNvSpPr txBox="1"/>
          <p:nvPr/>
        </p:nvSpPr>
        <p:spPr>
          <a:xfrm>
            <a:off x="206325" y="1143925"/>
            <a:ext cx="87027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Your elective choices must equal 3 points</a:t>
            </a:r>
            <a:endParaRPr b="1" sz="30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Elective Combination Examples</a:t>
            </a:r>
            <a:endParaRPr/>
          </a:p>
        </p:txBody>
      </p:sp>
      <p:graphicFrame>
        <p:nvGraphicFramePr>
          <p:cNvPr id="643" name="Shape 643"/>
          <p:cNvGraphicFramePr/>
          <p:nvPr/>
        </p:nvGraphicFramePr>
        <p:xfrm>
          <a:off x="206225" y="119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{ED05C68A-227D-4C6E-B688-2A4E4B673CE5}</a:tableStyleId>
              </a:tblPr>
              <a:tblGrid>
                <a:gridCol w="4351300"/>
                <a:gridCol w="4351300"/>
              </a:tblGrid>
              <a:tr h="402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Full-Year Courses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# Semester Courses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1026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AP Computer Science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AP Biology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Mandarin 4 Honors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(3 points)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None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1026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AP Computer Science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AP Biology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(2 points)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Business Law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Earth Science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(1 point)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1026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AP Computer Science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(1 point)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Business Law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Earth Science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Economics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Speech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(2 points)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1026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None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Business Law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Astronomy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Economics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Speech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Psychology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VHS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(3 points)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Department with Honors/AP Courses</a:t>
            </a:r>
            <a:endParaRPr/>
          </a:p>
        </p:txBody>
      </p:sp>
      <p:sp>
        <p:nvSpPr>
          <p:cNvPr id="650" name="Shape 650"/>
          <p:cNvSpPr txBox="1"/>
          <p:nvPr>
            <p:ph idx="1" type="body"/>
          </p:nvPr>
        </p:nvSpPr>
        <p:spPr>
          <a:xfrm>
            <a:off x="173475" y="5750223"/>
            <a:ext cx="8524800" cy="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Please consult the appropriate chairperson for all questions related to honors/AP placements.</a:t>
            </a:r>
            <a:endParaRPr/>
          </a:p>
        </p:txBody>
      </p:sp>
      <p:graphicFrame>
        <p:nvGraphicFramePr>
          <p:cNvPr id="651" name="Shape 651"/>
          <p:cNvGraphicFramePr/>
          <p:nvPr/>
        </p:nvGraphicFramePr>
        <p:xfrm>
          <a:off x="314325" y="1178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{ED05C68A-227D-4C6E-B688-2A4E4B673CE5}</a:tableStyleId>
              </a:tblPr>
              <a:tblGrid>
                <a:gridCol w="4518275"/>
                <a:gridCol w="4116825"/>
              </a:tblGrid>
              <a:tr h="5793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Mr. O’Connor</a:t>
                      </a:r>
                      <a:endParaRPr b="1" sz="2400"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Mr. Mascaro</a:t>
                      </a:r>
                      <a:endParaRPr b="1" sz="2400"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</a:tr>
              <a:tr h="5793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Latin 4 Honors / AP</a:t>
                      </a:r>
                      <a:endParaRPr sz="24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AP Italian (Online)</a:t>
                      </a:r>
                      <a:endParaRPr sz="24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Spanish 4 Honors / AP</a:t>
                      </a:r>
                      <a:endParaRPr sz="24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Mandarin 4 Honors / AP</a:t>
                      </a:r>
                      <a:endParaRPr sz="24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AP American Government</a:t>
                      </a:r>
                      <a:endParaRPr sz="24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AP Economics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AP Statistics</a:t>
                      </a:r>
                      <a:endParaRPr sz="24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AP Biology</a:t>
                      </a:r>
                      <a:endParaRPr sz="24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AP Computer Science A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5793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English</a:t>
                      </a:r>
                      <a:endParaRPr sz="24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World Language</a:t>
                      </a:r>
                      <a:endParaRPr sz="24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Social Studies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Art</a:t>
                      </a:r>
                      <a:endParaRPr sz="24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Math</a:t>
                      </a:r>
                      <a:endParaRPr sz="24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Science</a:t>
                      </a:r>
                      <a:endParaRPr sz="24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Computer Science</a:t>
                      </a:r>
                      <a:endParaRPr sz="24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Semester Electives</a:t>
            </a:r>
            <a:endParaRPr/>
          </a:p>
        </p:txBody>
      </p:sp>
      <p:graphicFrame>
        <p:nvGraphicFramePr>
          <p:cNvPr id="658" name="Shape 658"/>
          <p:cNvGraphicFramePr/>
          <p:nvPr/>
        </p:nvGraphicFramePr>
        <p:xfrm>
          <a:off x="206225" y="119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{ED05C68A-227D-4C6E-B688-2A4E4B673CE5}</a:tableStyleId>
              </a:tblPr>
              <a:tblGrid>
                <a:gridCol w="4351300"/>
                <a:gridCol w="4351300"/>
              </a:tblGrid>
              <a:tr h="36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Fall Semester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Spring Semester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2885000"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Speech Communications</a:t>
                      </a:r>
                      <a:endParaRPr sz="2400"/>
                    </a:p>
                    <a:p>
                      <a:pPr indent="-3810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Forensic Science</a:t>
                      </a:r>
                      <a:endParaRPr sz="2400"/>
                    </a:p>
                    <a:p>
                      <a:pPr indent="-3810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Astronomy</a:t>
                      </a:r>
                      <a:endParaRPr sz="2400"/>
                    </a:p>
                    <a:p>
                      <a:pPr indent="-3810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Anatomy and Physiology</a:t>
                      </a:r>
                      <a:endParaRPr sz="2400"/>
                    </a:p>
                    <a:p>
                      <a:pPr indent="-3810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Business Law</a:t>
                      </a:r>
                      <a:endParaRPr sz="2400"/>
                    </a:p>
                    <a:p>
                      <a:pPr indent="-3810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Criminal Justice</a:t>
                      </a:r>
                      <a:endParaRPr sz="2400"/>
                    </a:p>
                    <a:p>
                      <a:pPr indent="-3810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Computer-Aided Design</a:t>
                      </a:r>
                      <a:endParaRPr sz="2400"/>
                    </a:p>
                    <a:p>
                      <a:pPr indent="-3810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Robotics</a:t>
                      </a:r>
                      <a:endParaRPr sz="24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Sports Journalism</a:t>
                      </a:r>
                      <a:endParaRPr sz="2400"/>
                    </a:p>
                    <a:p>
                      <a:pPr indent="-3810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Forensic Science</a:t>
                      </a:r>
                      <a:endParaRPr sz="2400"/>
                    </a:p>
                    <a:p>
                      <a:pPr indent="-3810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Earth Science</a:t>
                      </a:r>
                      <a:endParaRPr sz="2400"/>
                    </a:p>
                    <a:p>
                      <a:pPr indent="-3810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Anatomy and Physiology</a:t>
                      </a:r>
                      <a:endParaRPr sz="2400"/>
                    </a:p>
                    <a:p>
                      <a:pPr indent="-3810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Economics</a:t>
                      </a:r>
                      <a:endParaRPr sz="2400"/>
                    </a:p>
                    <a:p>
                      <a:pPr indent="-3810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Introduction to Psychology</a:t>
                      </a:r>
                      <a:endParaRPr sz="2400"/>
                    </a:p>
                    <a:p>
                      <a:pPr indent="-3810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Computer-Aided Design</a:t>
                      </a:r>
                      <a:endParaRPr sz="2400"/>
                    </a:p>
                    <a:p>
                      <a:pPr indent="-3810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en-US" sz="2400"/>
                        <a:t>Robotics</a:t>
                      </a:r>
                      <a:endParaRPr sz="24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659" name="Shape 659"/>
          <p:cNvSpPr txBox="1"/>
          <p:nvPr>
            <p:ph idx="1" type="body"/>
          </p:nvPr>
        </p:nvSpPr>
        <p:spPr>
          <a:xfrm>
            <a:off x="206225" y="5107541"/>
            <a:ext cx="8524800" cy="10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These courses do </a:t>
            </a:r>
            <a:r>
              <a:rPr lang="en-US" u="sng"/>
              <a:t>NOT</a:t>
            </a:r>
            <a:r>
              <a:rPr lang="en-US"/>
              <a:t> require approval.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Scheduling Timeline</a:t>
            </a:r>
            <a:endParaRPr/>
          </a:p>
        </p:txBody>
      </p:sp>
      <p:sp>
        <p:nvSpPr>
          <p:cNvPr id="666" name="Shape 666"/>
          <p:cNvSpPr txBox="1"/>
          <p:nvPr>
            <p:ph idx="1" type="body"/>
          </p:nvPr>
        </p:nvSpPr>
        <p:spPr>
          <a:xfrm>
            <a:off x="-59325" y="880075"/>
            <a:ext cx="9066300" cy="43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120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February - March 2018</a:t>
            </a:r>
            <a:endParaRPr sz="30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Review Academic Guidelines (see Blackboard for link)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Meet with guidance counselor to review options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Discuss course selections with parents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>
              <a:spcBef>
                <a:spcPts val="120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At end of third quarter (March 27)</a:t>
            </a:r>
            <a:endParaRPr sz="30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Complete elective form (Google Form) - Week of April 9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Cluster </a:t>
            </a:r>
            <a:r>
              <a:rPr lang="en-US" sz="2400"/>
              <a:t>Chairs will review/approve honors/AP placements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Meet with counselor if not approved for honors/AP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May need to secure approval for new choices</a:t>
            </a:r>
            <a:endParaRPr sz="2400"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419100" lvl="0" marL="457200" rtl="0">
              <a:spcBef>
                <a:spcPts val="120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Schedules by end of final exams</a:t>
            </a:r>
            <a:endParaRPr sz="3000"/>
          </a:p>
          <a:p>
            <a: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2400"/>
              <a:t>Approved courses will appear on PowerSchool</a:t>
            </a:r>
            <a:endParaRPr sz="30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Shape 6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25" y="1527336"/>
            <a:ext cx="1974550" cy="4324775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Shape 673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PowerSchool Course Requests</a:t>
            </a:r>
            <a:endParaRPr/>
          </a:p>
        </p:txBody>
      </p:sp>
      <p:sp>
        <p:nvSpPr>
          <p:cNvPr id="674" name="Shape 674"/>
          <p:cNvSpPr/>
          <p:nvPr/>
        </p:nvSpPr>
        <p:spPr>
          <a:xfrm>
            <a:off x="1762400" y="3774488"/>
            <a:ext cx="1134900" cy="379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5" name="Shape 6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8550" y="1527313"/>
            <a:ext cx="5941899" cy="4622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Virtual High School</a:t>
            </a:r>
            <a:endParaRPr/>
          </a:p>
        </p:txBody>
      </p:sp>
      <p:sp>
        <p:nvSpPr>
          <p:cNvPr id="682" name="Shape 682"/>
          <p:cNvSpPr txBox="1"/>
          <p:nvPr>
            <p:ph idx="1" type="body"/>
          </p:nvPr>
        </p:nvSpPr>
        <p:spPr>
          <a:xfrm>
            <a:off x="0" y="947428"/>
            <a:ext cx="8524800" cy="54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15 seats per semester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Courses taught by highly qualified (certified) teachers from participating VHS schools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Can only enroll in one VHS course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List of courses: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http://thevhscollaborative/catalog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May 10 - Registration for 18-19 VHS classes begins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Calendar different than BC</a:t>
            </a:r>
            <a:endParaRPr sz="2400"/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Fall: 	September 5 - December 18</a:t>
            </a:r>
            <a:endParaRPr sz="2000"/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Spring: 	January 2 - May 7 (Full-Year Courses)</a:t>
            </a:r>
            <a:endParaRPr sz="2000"/>
          </a:p>
          <a:p>
            <a:pPr indent="-3556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</a:pPr>
            <a:r>
              <a:rPr lang="en-US" sz="2000"/>
              <a:t>January 23 - May 7 (Spring Semester Courses)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Is It Accessed?</a:t>
            </a:r>
            <a:endParaRPr/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09588" y="1071226"/>
            <a:ext cx="8524800" cy="58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Online via http://connection.naviance.com/bergenchs</a:t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900" y="1826245"/>
            <a:ext cx="6173776" cy="47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Virtual High School</a:t>
            </a:r>
            <a:endParaRPr/>
          </a:p>
        </p:txBody>
      </p:sp>
      <p:sp>
        <p:nvSpPr>
          <p:cNvPr id="689" name="Shape 689"/>
          <p:cNvSpPr txBox="1"/>
          <p:nvPr>
            <p:ph idx="1" type="body"/>
          </p:nvPr>
        </p:nvSpPr>
        <p:spPr>
          <a:xfrm>
            <a:off x="0" y="1050301"/>
            <a:ext cx="8524800" cy="58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All work is completed online</a:t>
            </a:r>
            <a:endParaRPr sz="30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Scheduled for 1 period in library (6/7 cycle days; 291 minutes per cycle or 4.85 hours)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419100" lvl="0" marL="457200" rtl="0">
              <a:spcBef>
                <a:spcPts val="1200"/>
              </a:spcBef>
              <a:spcAft>
                <a:spcPts val="0"/>
              </a:spcAft>
              <a:buSzPts val="3000"/>
              <a:buChar char="▪"/>
            </a:pPr>
            <a:r>
              <a:rPr b="1" lang="en-US" sz="3000"/>
              <a:t>Time Commitment</a:t>
            </a:r>
            <a:endParaRPr b="1" sz="30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Standard (CP): 6-8 hours per week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Honors: 8-10 hours per week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AP: 10-12 hours per week</a:t>
            </a:r>
            <a:endParaRPr sz="2400"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>
              <a:spcBef>
                <a:spcPts val="120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Types of classwork</a:t>
            </a:r>
            <a:endParaRPr sz="30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Discussions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Web tools to gather and share resources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Collaborate on group projects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Virtual labs</a:t>
            </a:r>
            <a:endParaRPr sz="24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Previous VHS Courses</a:t>
            </a:r>
            <a:endParaRPr/>
          </a:p>
        </p:txBody>
      </p:sp>
      <p:sp>
        <p:nvSpPr>
          <p:cNvPr id="696" name="Shape 696"/>
          <p:cNvSpPr txBox="1"/>
          <p:nvPr>
            <p:ph idx="1" type="body"/>
          </p:nvPr>
        </p:nvSpPr>
        <p:spPr>
          <a:xfrm>
            <a:off x="314325" y="1233488"/>
            <a:ext cx="4186200" cy="43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b="0" lang="en-US" sz="3000"/>
              <a:t>AP Physics 1</a:t>
            </a:r>
            <a:endParaRPr b="0" sz="3000"/>
          </a:p>
          <a:p>
            <a:pPr indent="-419100" lvl="0" marL="457200" rtl="0"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b="0" lang="en-US" sz="3000"/>
              <a:t>AP Physics C</a:t>
            </a:r>
            <a:endParaRPr b="0" sz="3000"/>
          </a:p>
          <a:p>
            <a:pPr indent="-419100" lvl="0" marL="457200" rtl="0"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b="0" lang="en-US" sz="3000"/>
              <a:t>AP Chemistry</a:t>
            </a:r>
            <a:endParaRPr b="0" sz="3000"/>
          </a:p>
          <a:p>
            <a:pPr indent="-419100" lvl="0" marL="457200" rtl="0"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b="0" lang="en-US" sz="3000"/>
              <a:t>AP Psychology</a:t>
            </a:r>
            <a:endParaRPr b="0" sz="3000"/>
          </a:p>
          <a:p>
            <a:pPr indent="-419100" lvl="0" marL="457200" rtl="0"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b="0" lang="en-US" sz="3000"/>
              <a:t>AP Music Theory</a:t>
            </a:r>
            <a:endParaRPr b="0" sz="3000"/>
          </a:p>
          <a:p>
            <a:pPr indent="-419100" lvl="0" marL="457200" rtl="0">
              <a:spcBef>
                <a:spcPts val="1000"/>
              </a:spcBef>
              <a:spcAft>
                <a:spcPts val="1000"/>
              </a:spcAft>
              <a:buSzPts val="3000"/>
              <a:buChar char="▪"/>
            </a:pPr>
            <a:r>
              <a:rPr b="0" lang="en-US" sz="3000"/>
              <a:t>Biochemistry Honors</a:t>
            </a:r>
            <a:endParaRPr b="0" sz="3000"/>
          </a:p>
        </p:txBody>
      </p:sp>
      <p:sp>
        <p:nvSpPr>
          <p:cNvPr id="697" name="Shape 697"/>
          <p:cNvSpPr txBox="1"/>
          <p:nvPr>
            <p:ph idx="2" type="body"/>
          </p:nvPr>
        </p:nvSpPr>
        <p:spPr>
          <a:xfrm>
            <a:off x="4652963" y="1233488"/>
            <a:ext cx="4186200" cy="43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b="0" lang="en-US" sz="3000"/>
              <a:t>Oceanography</a:t>
            </a:r>
            <a:endParaRPr b="0" sz="3000"/>
          </a:p>
          <a:p>
            <a:pPr indent="-419100" lvl="0" marL="457200" rtl="0"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b="0" lang="en-US" sz="3000"/>
              <a:t>Differential Calculus</a:t>
            </a:r>
            <a:endParaRPr b="0" sz="3000"/>
          </a:p>
          <a:p>
            <a:pPr indent="-419100" lvl="0" marL="457200" rtl="0"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b="0" lang="en-US" sz="3000"/>
              <a:t>Personal Finance</a:t>
            </a:r>
            <a:endParaRPr b="0" sz="3000"/>
          </a:p>
          <a:p>
            <a:pPr indent="-419100" lvl="0" marL="457200" rtl="0"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b="0" lang="en-US" sz="3000"/>
              <a:t>Marketing and the Internet</a:t>
            </a:r>
            <a:endParaRPr b="0" sz="3000"/>
          </a:p>
          <a:p>
            <a:pPr indent="-419100" lvl="0" marL="457200" rtl="0"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b="0" lang="en-US" sz="3000"/>
              <a:t>Entrepreneurship</a:t>
            </a:r>
            <a:endParaRPr b="0" sz="3000"/>
          </a:p>
          <a:p>
            <a:pPr indent="-419100" lvl="0" marL="457200" rtl="0">
              <a:spcBef>
                <a:spcPts val="1000"/>
              </a:spcBef>
              <a:spcAft>
                <a:spcPts val="1000"/>
              </a:spcAft>
              <a:buSzPts val="3000"/>
              <a:buChar char="▪"/>
            </a:pPr>
            <a:r>
              <a:rPr b="0" lang="en-US" sz="3000"/>
              <a:t>Investing in the Stock Market</a:t>
            </a:r>
            <a:endParaRPr b="0" sz="30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Example</a:t>
            </a:r>
            <a:endParaRPr/>
          </a:p>
        </p:txBody>
      </p:sp>
      <p:graphicFrame>
        <p:nvGraphicFramePr>
          <p:cNvPr id="704" name="Shape 704"/>
          <p:cNvGraphicFramePr/>
          <p:nvPr/>
        </p:nvGraphicFramePr>
        <p:xfrm>
          <a:off x="261800" y="1854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{ED05C68A-227D-4C6E-B688-2A4E4B673CE5}</a:tableStyleId>
              </a:tblPr>
              <a:tblGrid>
                <a:gridCol w="1077550"/>
                <a:gridCol w="1077550"/>
                <a:gridCol w="1077550"/>
                <a:gridCol w="1077550"/>
                <a:gridCol w="1077550"/>
                <a:gridCol w="1077550"/>
                <a:gridCol w="1077550"/>
                <a:gridCol w="1077550"/>
              </a:tblGrid>
              <a:tr h="6022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Day 1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Day 2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Day 3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Day 4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Day 5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Day 6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Day 7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6022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Period 1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Mandarin 4 Honors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Calculus Honors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Religion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General Period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English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AP Statistics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6022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Period 2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Calculus Honors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Religion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General Period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English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AP Statistics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Mandarin 4 Honors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6022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HR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HR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HR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HR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HR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HR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HR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HR</a:t>
                      </a:r>
                      <a:endParaRPr b="1"/>
                    </a:p>
                  </a:txBody>
                  <a:tcPr marT="91425" marB="91425" marR="91425" marL="91425" anchor="ctr"/>
                </a:tc>
              </a:tr>
              <a:tr h="6022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Period 3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Religion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General Period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English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AP Statistics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Mandarin 4 Honors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Calculus Honors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6022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Period 4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Religion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General Period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English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AP Statistics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Mandarin 4 Honors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Calculus Honors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</a:tr>
              <a:tr h="6022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Period 5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General Period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English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AP Statistics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Mandarin 4 Honors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Calculus Honors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Religion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6022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Period 6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English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AP Statistics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Mandarin 4 Honors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Calculus Honors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Religion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General Period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705" name="Shape 705"/>
          <p:cNvSpPr txBox="1"/>
          <p:nvPr/>
        </p:nvSpPr>
        <p:spPr>
          <a:xfrm>
            <a:off x="261800" y="1051850"/>
            <a:ext cx="86205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Need to schedule Business Law and Psychology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Business Law meets only in Period 3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Psychology meets only in Period 1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/>
          <p:nvPr>
            <p:ph type="title"/>
          </p:nvPr>
        </p:nvSpPr>
        <p:spPr>
          <a:xfrm>
            <a:off x="314326" y="160338"/>
            <a:ext cx="58323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712" name="Shape 712"/>
          <p:cNvSpPr txBox="1"/>
          <p:nvPr>
            <p:ph idx="1" type="body"/>
          </p:nvPr>
        </p:nvSpPr>
        <p:spPr>
          <a:xfrm>
            <a:off x="322200" y="1003000"/>
            <a:ext cx="8652000" cy="43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1200"/>
              </a:spcBef>
              <a:spcAft>
                <a:spcPts val="0"/>
              </a:spcAft>
              <a:buSzPts val="3000"/>
              <a:buFont typeface="Arial"/>
              <a:buAutoNum type="arabicPeriod"/>
            </a:pPr>
            <a:r>
              <a:rPr lang="en-US" sz="3000"/>
              <a:t>Review materials on Blackboard - Class of 2019 Scheduling Info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AutoNum type="arabicPeriod"/>
            </a:pPr>
            <a:r>
              <a:rPr lang="en-US" sz="3000"/>
              <a:t>Discussions - parents, guidance counselor, teachers, chairs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AutoNum type="arabicPeriod"/>
            </a:pPr>
            <a:r>
              <a:rPr lang="en-US" sz="3000"/>
              <a:t>Complete Electives Form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AutoNum type="arabicPeriod"/>
            </a:pPr>
            <a:r>
              <a:rPr lang="en-US" sz="3000"/>
              <a:t>Check PowerSchool for Course Requests</a:t>
            </a:r>
            <a:endParaRPr sz="30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/>
          <p:nvPr/>
        </p:nvSpPr>
        <p:spPr>
          <a:xfrm>
            <a:off x="4205288" y="3719513"/>
            <a:ext cx="4618037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Placeholder, enter your</a:t>
            </a:r>
            <a:b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own text here</a:t>
            </a:r>
            <a:endParaRPr/>
          </a:p>
        </p:txBody>
      </p:sp>
      <p:sp>
        <p:nvSpPr>
          <p:cNvPr id="719" name="Shape 719"/>
          <p:cNvSpPr txBox="1"/>
          <p:nvPr/>
        </p:nvSpPr>
        <p:spPr>
          <a:xfrm>
            <a:off x="1910750" y="1195925"/>
            <a:ext cx="6912600" cy="1311300"/>
          </a:xfrm>
          <a:prstGeom prst="rect">
            <a:avLst/>
          </a:prstGeom>
          <a:noFill/>
          <a:ln cap="flat" cmpd="sng" w="9525">
            <a:solidFill>
              <a:srgbClr val="000000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Do You Have </a:t>
            </a:r>
            <a:br>
              <a:rPr b="1" lang="en-US" sz="4000">
                <a:latin typeface="Arial"/>
                <a:ea typeface="Arial"/>
                <a:cs typeface="Arial"/>
                <a:sym typeface="Arial"/>
              </a:rPr>
            </a:b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Any Questions?</a:t>
            </a:r>
            <a:endParaRPr b="1" sz="4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200"/>
              <a:t>Mrs. Beth Walter/Mrs. Whitney Niles (Students A-F)</a:t>
            </a:r>
            <a:endParaRPr sz="2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200"/>
              <a:t>Mr. Mike Moffitt (Students G-O)</a:t>
            </a:r>
            <a:endParaRPr sz="2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200"/>
              <a:t>Mrs. Tara Maka (Students P-Z)</a:t>
            </a:r>
            <a:endParaRPr sz="2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Mr. Albert Spiegel ‘95 (Director of Scheduling)</a:t>
            </a:r>
            <a:endParaRPr b="1" sz="4000"/>
          </a:p>
        </p:txBody>
      </p:sp>
      <p:sp>
        <p:nvSpPr>
          <p:cNvPr id="720" name="Shape 720"/>
          <p:cNvSpPr/>
          <p:nvPr/>
        </p:nvSpPr>
        <p:spPr>
          <a:xfrm>
            <a:off x="365488" y="1195925"/>
            <a:ext cx="1004887" cy="16478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  <a:gradFill>
                  <a:gsLst>
                    <a:gs pos="0">
                      <a:srgbClr val="FFFFFF"/>
                    </a:gs>
                    <a:gs pos="100000">
                      <a:srgbClr val="D9D9D9"/>
                    </a:gs>
                  </a:gsLst>
                  <a:lin ang="5400000" scaled="0"/>
                </a:gradFill>
                <a:latin typeface="Arial Black"/>
              </a:rPr>
              <a:t>?</a:t>
            </a:r>
          </a:p>
        </p:txBody>
      </p:sp>
      <p:sp>
        <p:nvSpPr>
          <p:cNvPr id="721" name="Shape 721"/>
          <p:cNvSpPr/>
          <p:nvPr/>
        </p:nvSpPr>
        <p:spPr>
          <a:xfrm>
            <a:off x="94825" y="3947938"/>
            <a:ext cx="1546225" cy="25352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  <a:gradFill>
                  <a:gsLst>
                    <a:gs pos="0">
                      <a:srgbClr val="E7C3C3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Arial Black"/>
              </a:rPr>
              <a:t>?</a:t>
            </a:r>
          </a:p>
        </p:txBody>
      </p:sp>
      <p:sp>
        <p:nvSpPr>
          <p:cNvPr id="722" name="Shape 722"/>
          <p:cNvSpPr txBox="1"/>
          <p:nvPr>
            <p:ph idx="1" type="body"/>
          </p:nvPr>
        </p:nvSpPr>
        <p:spPr>
          <a:xfrm>
            <a:off x="1688263" y="4992563"/>
            <a:ext cx="5241600" cy="1347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u="sng"/>
              <a:t>goo.gl/wegEQQ</a:t>
            </a:r>
            <a:endParaRPr sz="4800" u="sng"/>
          </a:p>
          <a:p>
            <a:pPr indent="-63500" lvl="0" marL="1905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pic>
        <p:nvPicPr>
          <p:cNvPr id="723" name="Shape 7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9875" y="4644425"/>
            <a:ext cx="1972200" cy="19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4326" y="213784"/>
            <a:ext cx="583228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College Search on Naviance</a:t>
            </a:r>
            <a:endParaRPr/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4325" y="2152651"/>
            <a:ext cx="8524875" cy="58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3500" lvl="0" marL="19050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072134"/>
            <a:ext cx="4572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5" y="1845733"/>
            <a:ext cx="4866047" cy="316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3151" y="3464500"/>
            <a:ext cx="6021226" cy="1955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Shape 190"/>
          <p:cNvCxnSpPr/>
          <p:nvPr/>
        </p:nvCxnSpPr>
        <p:spPr>
          <a:xfrm flipH="1" rot="10800000">
            <a:off x="4432075" y="1693033"/>
            <a:ext cx="2832600" cy="33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1" name="Shape 191"/>
          <p:cNvSpPr txBox="1"/>
          <p:nvPr/>
        </p:nvSpPr>
        <p:spPr>
          <a:xfrm>
            <a:off x="7264675" y="1449083"/>
            <a:ext cx="14271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College Search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C40505"/>
      </a:accent1>
      <a:accent2>
        <a:srgbClr val="D03737"/>
      </a:accent2>
      <a:accent3>
        <a:srgbClr val="FFFFFF"/>
      </a:accent3>
      <a:accent4>
        <a:srgbClr val="000000"/>
      </a:accent4>
      <a:accent5>
        <a:srgbClr val="DEAAAA"/>
      </a:accent5>
      <a:accent6>
        <a:srgbClr val="BC3131"/>
      </a:accent6>
      <a:hlink>
        <a:srgbClr val="CB7B7B"/>
      </a:hlink>
      <a:folHlink>
        <a:srgbClr val="D2B1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C40505"/>
      </a:accent1>
      <a:accent2>
        <a:srgbClr val="D03737"/>
      </a:accent2>
      <a:accent3>
        <a:srgbClr val="FFFFFF"/>
      </a:accent3>
      <a:accent4>
        <a:srgbClr val="000000"/>
      </a:accent4>
      <a:accent5>
        <a:srgbClr val="DEAAAA"/>
      </a:accent5>
      <a:accent6>
        <a:srgbClr val="BC3131"/>
      </a:accent6>
      <a:hlink>
        <a:srgbClr val="CB7B7B"/>
      </a:hlink>
      <a:folHlink>
        <a:srgbClr val="D2B1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